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93482" r:id="rId3"/>
    <p:sldMasterId id="2147493480" r:id="rId4"/>
    <p:sldMasterId id="2147493455" r:id="rId5"/>
  </p:sldMasterIdLst>
  <p:notesMasterIdLst>
    <p:notesMasterId r:id="rId58"/>
  </p:notesMasterIdLst>
  <p:handoutMasterIdLst>
    <p:handoutMasterId r:id="rId59"/>
  </p:handoutMasterIdLst>
  <p:sldIdLst>
    <p:sldId id="256" r:id="rId6"/>
    <p:sldId id="272" r:id="rId7"/>
    <p:sldId id="271" r:id="rId8"/>
    <p:sldId id="274" r:id="rId9"/>
    <p:sldId id="320" r:id="rId10"/>
    <p:sldId id="319" r:id="rId11"/>
    <p:sldId id="273" r:id="rId12"/>
    <p:sldId id="283" r:id="rId13"/>
    <p:sldId id="284" r:id="rId14"/>
    <p:sldId id="285" r:id="rId15"/>
    <p:sldId id="286" r:id="rId16"/>
    <p:sldId id="281" r:id="rId17"/>
    <p:sldId id="275" r:id="rId18"/>
    <p:sldId id="276" r:id="rId19"/>
    <p:sldId id="277" r:id="rId20"/>
    <p:sldId id="279" r:id="rId21"/>
    <p:sldId id="278" r:id="rId22"/>
    <p:sldId id="280" r:id="rId23"/>
    <p:sldId id="282"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2" r:id="rId49"/>
    <p:sldId id="313" r:id="rId50"/>
    <p:sldId id="315" r:id="rId51"/>
    <p:sldId id="314" r:id="rId52"/>
    <p:sldId id="316" r:id="rId53"/>
    <p:sldId id="318" r:id="rId54"/>
    <p:sldId id="311" r:id="rId55"/>
    <p:sldId id="317" r:id="rId56"/>
    <p:sldId id="270" r:id="rId57"/>
  </p:sldIdLst>
  <p:sldSz cx="9144000" cy="6858000" type="screen4x3"/>
  <p:notesSz cx="7023100" cy="93091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mn-ea"/>
        <a:cs typeface="+mn-cs"/>
      </a:defRPr>
    </a:lvl1pPr>
    <a:lvl2pPr marL="457200" algn="l" defTabSz="457200" rtl="0" eaLnBrk="0" fontAlgn="base" hangingPunct="0">
      <a:spcBef>
        <a:spcPct val="0"/>
      </a:spcBef>
      <a:spcAft>
        <a:spcPct val="0"/>
      </a:spcAft>
      <a:defRPr kern="1200">
        <a:solidFill>
          <a:schemeClr val="tx1"/>
        </a:solidFill>
        <a:latin typeface="Arial" charset="0"/>
        <a:ea typeface="+mn-ea"/>
        <a:cs typeface="+mn-cs"/>
      </a:defRPr>
    </a:lvl2pPr>
    <a:lvl3pPr marL="914400" algn="l" defTabSz="457200" rtl="0" eaLnBrk="0" fontAlgn="base" hangingPunct="0">
      <a:spcBef>
        <a:spcPct val="0"/>
      </a:spcBef>
      <a:spcAft>
        <a:spcPct val="0"/>
      </a:spcAft>
      <a:defRPr kern="1200">
        <a:solidFill>
          <a:schemeClr val="tx1"/>
        </a:solidFill>
        <a:latin typeface="Arial"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ang, Pavel" initials="KP" lastIdx="19" clrIdx="0">
    <p:extLst>
      <p:ext uri="{19B8F6BF-5375-455C-9EA6-DF929625EA0E}">
        <p15:presenceInfo xmlns:p15="http://schemas.microsoft.com/office/powerpoint/2012/main" userId="S-1-5-21-3588447096-1463914-869570945-832978" providerId="AD"/>
      </p:ext>
    </p:extLst>
  </p:cmAuthor>
  <p:cmAuthor id="2" name="Gomola, Alojz" initials="GA" lastIdx="14" clrIdx="1">
    <p:extLst>
      <p:ext uri="{19B8F6BF-5375-455C-9EA6-DF929625EA0E}">
        <p15:presenceInfo xmlns:p15="http://schemas.microsoft.com/office/powerpoint/2012/main" userId="S-1-5-21-3588447096-1463914-869570945-14322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00FF"/>
    <a:srgbClr val="E71D1D"/>
    <a:srgbClr val="0099FF"/>
    <a:srgbClr val="E42020"/>
    <a:srgbClr val="99CCFF"/>
    <a:srgbClr val="7F7F7F"/>
    <a:srgbClr val="595959"/>
    <a:srgbClr val="EB28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473" autoAdjust="0"/>
  </p:normalViewPr>
  <p:slideViewPr>
    <p:cSldViewPr snapToGrid="0" snapToObjects="1" showGuides="1">
      <p:cViewPr varScale="1">
        <p:scale>
          <a:sx n="70" d="100"/>
          <a:sy n="70" d="100"/>
        </p:scale>
        <p:origin x="1368" y="60"/>
      </p:cViewPr>
      <p:guideLst>
        <p:guide orient="horz" pos="1620"/>
        <p:guide pos="2880"/>
        <p:guide orient="horz" pos="2160"/>
      </p:guideLst>
    </p:cSldViewPr>
  </p:slideViewPr>
  <p:notesTextViewPr>
    <p:cViewPr>
      <p:scale>
        <a:sx n="3" d="2"/>
        <a:sy n="3" d="2"/>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defRPr>
            </a:lvl1pPr>
          </a:lstStyle>
          <a:p>
            <a:pPr>
              <a:defRPr/>
            </a:pPr>
            <a:fld id="{4D3F41CC-28CB-1245-A9A3-1B87F6E9A66A}" type="datetimeFigureOut">
              <a:rPr lang="en-US"/>
              <a:pPr>
                <a:defRPr/>
              </a:pPr>
              <a:t>12/22/2017</a:t>
            </a:fld>
            <a:endParaRPr lang="en-US" dirty="0"/>
          </a:p>
        </p:txBody>
      </p:sp>
      <p:sp>
        <p:nvSpPr>
          <p:cNvPr id="4" name="Footer Placeholder 3"/>
          <p:cNvSpPr>
            <a:spLocks noGrp="1"/>
          </p:cNvSpPr>
          <p:nvPr>
            <p:ph type="ftr" sz="quarter" idx="2"/>
          </p:nvPr>
        </p:nvSpPr>
        <p:spPr>
          <a:xfrm>
            <a:off x="0" y="8842375"/>
            <a:ext cx="3043238" cy="465138"/>
          </a:xfrm>
          <a:prstGeom prst="rect">
            <a:avLst/>
          </a:prstGeom>
        </p:spPr>
        <p:txBody>
          <a:bodyPr vert="horz" lIns="93324" tIns="46662" rIns="93324" bIns="46662"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defRPr>
            </a:lvl1pPr>
          </a:lstStyle>
          <a:p>
            <a:pPr>
              <a:defRPr/>
            </a:pPr>
            <a:fld id="{F1398D26-946E-1444-9FD7-78A342E10466}" type="slidenum">
              <a:rPr lang="en-US"/>
              <a:pPr>
                <a:defRPr/>
              </a:pPr>
              <a:t>‹#›</a:t>
            </a:fld>
            <a:endParaRPr lang="en-US" dirty="0"/>
          </a:p>
        </p:txBody>
      </p:sp>
    </p:spTree>
    <p:extLst>
      <p:ext uri="{BB962C8B-B14F-4D97-AF65-F5344CB8AC3E}">
        <p14:creationId xmlns:p14="http://schemas.microsoft.com/office/powerpoint/2010/main" val="8469308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defRPr>
            </a:lvl1pPr>
          </a:lstStyle>
          <a:p>
            <a:pPr>
              <a:defRPr/>
            </a:pPr>
            <a:fld id="{AFD852FF-7CC7-3641-A133-609717ED0196}" type="datetimeFigureOut">
              <a:rPr lang="en-US"/>
              <a:pPr>
                <a:defRPr/>
              </a:pPr>
              <a:t>12/22/2017</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pPr lvl="0"/>
            <a:endParaRPr lang="en-US" noProof="0" dirty="0"/>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3324" tIns="46662" rIns="93324" bIns="46662"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3324" tIns="46662" rIns="93324" bIns="46662"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defRPr>
            </a:lvl1pPr>
          </a:lstStyle>
          <a:p>
            <a:pPr>
              <a:defRPr/>
            </a:pPr>
            <a:fld id="{0BE59ADA-CF08-9440-BACD-BF7F5C851E71}" type="slidenum">
              <a:rPr lang="en-US"/>
              <a:pPr>
                <a:defRPr/>
              </a:pPr>
              <a:t>‹#›</a:t>
            </a:fld>
            <a:endParaRPr lang="en-US" dirty="0"/>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0</a:t>
            </a:fld>
            <a:endParaRPr lang="en-US" dirty="0"/>
          </a:p>
        </p:txBody>
      </p:sp>
    </p:spTree>
    <p:extLst>
      <p:ext uri="{BB962C8B-B14F-4D97-AF65-F5344CB8AC3E}">
        <p14:creationId xmlns:p14="http://schemas.microsoft.com/office/powerpoint/2010/main" val="23331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18</a:t>
            </a:fld>
            <a:endParaRPr lang="en-US" dirty="0"/>
          </a:p>
        </p:txBody>
      </p:sp>
    </p:spTree>
    <p:extLst>
      <p:ext uri="{BB962C8B-B14F-4D97-AF65-F5344CB8AC3E}">
        <p14:creationId xmlns:p14="http://schemas.microsoft.com/office/powerpoint/2010/main" val="131929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ulti-Image Cover">
    <p:spTree>
      <p:nvGrpSpPr>
        <p:cNvPr id="1" name=""/>
        <p:cNvGrpSpPr/>
        <p:nvPr/>
      </p:nvGrpSpPr>
      <p:grpSpPr>
        <a:xfrm>
          <a:off x="0" y="0"/>
          <a:ext cx="0" cy="0"/>
          <a:chOff x="0" y="0"/>
          <a:chExt cx="0" cy="0"/>
        </a:xfrm>
      </p:grpSpPr>
      <p:sp>
        <p:nvSpPr>
          <p:cNvPr id="13" name="Text Placeholder 19"/>
          <p:cNvSpPr>
            <a:spLocks noGrp="1"/>
          </p:cNvSpPr>
          <p:nvPr>
            <p:ph type="body" sz="quarter" idx="13"/>
          </p:nvPr>
        </p:nvSpPr>
        <p:spPr>
          <a:xfrm>
            <a:off x="2148586" y="6222292"/>
            <a:ext cx="4963414" cy="254118"/>
          </a:xfrm>
          <a:prstGeom prst="rect">
            <a:avLst/>
          </a:prstGeom>
        </p:spPr>
        <p:txBody>
          <a:bodyPr vert="horz" anchor="ctr"/>
          <a:lstStyle>
            <a:lvl1pPr>
              <a:defRPr sz="1600">
                <a:solidFill>
                  <a:schemeClr val="tx1">
                    <a:lumMod val="65000"/>
                    <a:lumOff val="35000"/>
                  </a:schemeClr>
                </a:solidFill>
                <a:latin typeface="Arial" pitchFamily="34" charset="0"/>
                <a:cs typeface="Arial" pitchFamily="34" charset="0"/>
              </a:defRPr>
            </a:lvl1pPr>
          </a:lstStyle>
          <a:p>
            <a:pPr lvl="0"/>
            <a:r>
              <a:rPr lang="en-US"/>
              <a:t>Click to edit Master text styles</a:t>
            </a:r>
          </a:p>
        </p:txBody>
      </p:sp>
      <p:sp>
        <p:nvSpPr>
          <p:cNvPr id="14" name="Text Placeholder 17"/>
          <p:cNvSpPr>
            <a:spLocks noGrp="1"/>
          </p:cNvSpPr>
          <p:nvPr>
            <p:ph type="body" sz="quarter" idx="12"/>
          </p:nvPr>
        </p:nvSpPr>
        <p:spPr>
          <a:xfrm>
            <a:off x="2148585" y="5960246"/>
            <a:ext cx="4963415" cy="249655"/>
          </a:xfrm>
          <a:prstGeom prst="rect">
            <a:avLst/>
          </a:prstGeom>
        </p:spPr>
        <p:txBody>
          <a:bodyPr vert="horz" anchor="ctr"/>
          <a:lstStyle>
            <a:lvl1pPr>
              <a:defRPr sz="2400" b="1" i="0" cap="all" baseline="0">
                <a:solidFill>
                  <a:schemeClr val="tx1"/>
                </a:solidFill>
                <a:latin typeface="Arial" pitchFamily="34" charset="0"/>
                <a:cs typeface="Arial" pitchFamily="34" charset="0"/>
              </a:defRPr>
            </a:lvl1pPr>
          </a:lstStyle>
          <a:p>
            <a:pPr lvl="0"/>
            <a:r>
              <a:rPr lang="en-US"/>
              <a:t>Click to edit Master text styles</a:t>
            </a:r>
          </a:p>
        </p:txBody>
      </p:sp>
      <p:sp>
        <p:nvSpPr>
          <p:cNvPr id="15" name="Content Placeholder 6"/>
          <p:cNvSpPr>
            <a:spLocks noGrp="1"/>
          </p:cNvSpPr>
          <p:nvPr>
            <p:ph sz="quarter" idx="10"/>
          </p:nvPr>
        </p:nvSpPr>
        <p:spPr>
          <a:xfrm>
            <a:off x="200024" y="5949950"/>
            <a:ext cx="1862455" cy="236792"/>
          </a:xfrm>
          <a:prstGeom prst="rect">
            <a:avLst/>
          </a:prstGeom>
        </p:spPr>
        <p:txBody>
          <a:bodyPr vert="horz" anchor="t"/>
          <a:lstStyle>
            <a:lvl1pPr algn="r">
              <a:defRPr sz="1400">
                <a:solidFill>
                  <a:schemeClr val="tx1">
                    <a:lumMod val="65000"/>
                    <a:lumOff val="35000"/>
                  </a:schemeClr>
                </a:solidFill>
                <a:latin typeface="Arial" pitchFamily="34" charset="0"/>
                <a:cs typeface="Arial" pitchFamily="34" charset="0"/>
              </a:defRPr>
            </a:lvl1pPr>
          </a:lstStyle>
          <a:p>
            <a:pPr lvl="0"/>
            <a:r>
              <a:rPr lang="en-US"/>
              <a:t>Click to edit Master text styles</a:t>
            </a:r>
          </a:p>
        </p:txBody>
      </p:sp>
      <p:sp>
        <p:nvSpPr>
          <p:cNvPr id="16" name="Text Placeholder 8"/>
          <p:cNvSpPr>
            <a:spLocks noGrp="1"/>
          </p:cNvSpPr>
          <p:nvPr>
            <p:ph type="body" sz="quarter" idx="11"/>
          </p:nvPr>
        </p:nvSpPr>
        <p:spPr>
          <a:xfrm>
            <a:off x="200024" y="6199311"/>
            <a:ext cx="1862456" cy="248524"/>
          </a:xfrm>
          <a:prstGeom prst="rect">
            <a:avLst/>
          </a:prstGeom>
        </p:spPr>
        <p:txBody>
          <a:bodyPr vert="horz"/>
          <a:lstStyle>
            <a:lvl1pPr algn="r">
              <a:defRPr sz="1400">
                <a:solidFill>
                  <a:schemeClr val="tx1">
                    <a:lumMod val="65000"/>
                    <a:lumOff val="35000"/>
                  </a:schemeClr>
                </a:solidFill>
                <a:latin typeface="Arial" pitchFamily="34" charset="0"/>
                <a:cs typeface="Arial" pitchFamily="34" charset="0"/>
              </a:defRPr>
            </a:lvl1pPr>
          </a:lstStyle>
          <a:p>
            <a:pPr lvl="0"/>
            <a:r>
              <a:rPr lang="en-US"/>
              <a:t>Click to edit Master text styles</a:t>
            </a:r>
          </a:p>
        </p:txBody>
      </p:sp>
      <p:cxnSp>
        <p:nvCxnSpPr>
          <p:cNvPr id="17" name="Straight Connector 16"/>
          <p:cNvCxnSpPr/>
          <p:nvPr userDrawn="1"/>
        </p:nvCxnSpPr>
        <p:spPr>
          <a:xfrm>
            <a:off x="2138892" y="5959476"/>
            <a:ext cx="0" cy="49212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238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pen Layout W/ Takeawa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155575" y="6149975"/>
            <a:ext cx="2516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2015 by Honeywell International Inc. All rights reserved. </a:t>
            </a:r>
          </a:p>
        </p:txBody>
      </p:sp>
      <p:sp>
        <p:nvSpPr>
          <p:cNvPr id="5" name="Rectangle 4"/>
          <p:cNvSpPr/>
          <p:nvPr userDrawn="1"/>
        </p:nvSpPr>
        <p:spPr>
          <a:xfrm>
            <a:off x="6929438" y="6350000"/>
            <a:ext cx="1990725" cy="508000"/>
          </a:xfrm>
          <a:prstGeom prst="rect">
            <a:avLst/>
          </a:prstGeom>
          <a:solidFill>
            <a:schemeClr val="bg1"/>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ound Single Corner Rectangle 5"/>
          <p:cNvSpPr/>
          <p:nvPr userDrawn="1"/>
        </p:nvSpPr>
        <p:spPr>
          <a:xfrm>
            <a:off x="0" y="6364288"/>
            <a:ext cx="86883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p:txBody>
          <a:bodyPr/>
          <a:lstStyle/>
          <a:p>
            <a:r>
              <a:rPr lang="en-US"/>
              <a:t>Click to edit Master title style</a:t>
            </a:r>
          </a:p>
        </p:txBody>
      </p:sp>
      <p:sp>
        <p:nvSpPr>
          <p:cNvPr id="7" name="Text Placeholder 9"/>
          <p:cNvSpPr>
            <a:spLocks noGrp="1"/>
          </p:cNvSpPr>
          <p:nvPr>
            <p:ph type="body" sz="quarter" idx="15"/>
          </p:nvPr>
        </p:nvSpPr>
        <p:spPr>
          <a:xfrm>
            <a:off x="236538" y="6384610"/>
            <a:ext cx="8297862" cy="457200"/>
          </a:xfrm>
          <a:prstGeom prst="rect">
            <a:avLst/>
          </a:prstGeom>
        </p:spPr>
        <p:txBody>
          <a:bodyPr/>
          <a:lstStyle>
            <a:lvl1pPr marL="0" indent="0" algn="ctr">
              <a:buNone/>
              <a:defRPr sz="2400" b="1">
                <a:solidFill>
                  <a:schemeClr val="bg1"/>
                </a:solidFill>
              </a:defRPr>
            </a:lvl1pPr>
          </a:lstStyle>
          <a:p>
            <a:pPr lvl="0"/>
            <a:r>
              <a:rPr lang="en-US" dirty="0"/>
              <a:t>Click to edit Master text styles</a:t>
            </a:r>
          </a:p>
        </p:txBody>
      </p:sp>
      <p:sp>
        <p:nvSpPr>
          <p:cNvPr id="8" name="Slide Number Placeholder 2"/>
          <p:cNvSpPr>
            <a:spLocks noGrp="1"/>
          </p:cNvSpPr>
          <p:nvPr>
            <p:ph type="sldNum" sz="quarter" idx="16"/>
          </p:nvPr>
        </p:nvSpPr>
        <p:spPr/>
        <p:txBody>
          <a:bodyPr/>
          <a:lstStyle>
            <a:lvl1pPr>
              <a:defRPr/>
            </a:lvl1pPr>
          </a:lstStyle>
          <a:p>
            <a:pPr>
              <a:defRPr/>
            </a:pPr>
            <a:fld id="{0C998C0A-3FDF-A343-89AA-469E5F1A16BE}" type="slidenum">
              <a:rPr lang="en-US"/>
              <a:pPr>
                <a:defRPr/>
              </a:pPr>
              <a:t>‹#›</a:t>
            </a:fld>
            <a:endParaRPr lang="en-US" dirty="0"/>
          </a:p>
        </p:txBody>
      </p:sp>
    </p:spTree>
    <p:extLst>
      <p:ext uri="{BB962C8B-B14F-4D97-AF65-F5344CB8AC3E}">
        <p14:creationId xmlns:p14="http://schemas.microsoft.com/office/powerpoint/2010/main" val="102520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Image Cover">
    <p:spTree>
      <p:nvGrpSpPr>
        <p:cNvPr id="1" name=""/>
        <p:cNvGrpSpPr/>
        <p:nvPr/>
      </p:nvGrpSpPr>
      <p:grpSpPr>
        <a:xfrm>
          <a:off x="0" y="0"/>
          <a:ext cx="0" cy="0"/>
          <a:chOff x="0" y="0"/>
          <a:chExt cx="0" cy="0"/>
        </a:xfrm>
      </p:grpSpPr>
      <p:cxnSp>
        <p:nvCxnSpPr>
          <p:cNvPr id="6" name="Straight Connector 5"/>
          <p:cNvCxnSpPr/>
          <p:nvPr userDrawn="1"/>
        </p:nvCxnSpPr>
        <p:spPr>
          <a:xfrm>
            <a:off x="2139950" y="5959475"/>
            <a:ext cx="0" cy="49212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8" name="Text Placeholder 19"/>
          <p:cNvSpPr>
            <a:spLocks noGrp="1"/>
          </p:cNvSpPr>
          <p:nvPr>
            <p:ph type="body" sz="quarter" idx="13"/>
          </p:nvPr>
        </p:nvSpPr>
        <p:spPr>
          <a:xfrm>
            <a:off x="2148586" y="6222292"/>
            <a:ext cx="4963414" cy="254118"/>
          </a:xfrm>
          <a:prstGeom prst="rect">
            <a:avLst/>
          </a:prstGeom>
        </p:spPr>
        <p:txBody>
          <a:bodyPr vert="horz" anchor="ctr"/>
          <a:lstStyle>
            <a:lvl1pPr>
              <a:defRPr sz="1600">
                <a:solidFill>
                  <a:schemeClr val="tx1">
                    <a:lumMod val="65000"/>
                    <a:lumOff val="35000"/>
                  </a:schemeClr>
                </a:solidFill>
                <a:latin typeface="Arial" pitchFamily="34" charset="0"/>
                <a:cs typeface="Arial" pitchFamily="34" charset="0"/>
              </a:defRPr>
            </a:lvl1pPr>
          </a:lstStyle>
          <a:p>
            <a:pPr lvl="0"/>
            <a:r>
              <a:rPr lang="en-US"/>
              <a:t>Click to edit Master text styles</a:t>
            </a:r>
          </a:p>
        </p:txBody>
      </p:sp>
      <p:sp>
        <p:nvSpPr>
          <p:cNvPr id="10" name="Text Placeholder 17"/>
          <p:cNvSpPr>
            <a:spLocks noGrp="1"/>
          </p:cNvSpPr>
          <p:nvPr>
            <p:ph type="body" sz="quarter" idx="12"/>
          </p:nvPr>
        </p:nvSpPr>
        <p:spPr>
          <a:xfrm>
            <a:off x="2148585" y="5960246"/>
            <a:ext cx="4963415" cy="249655"/>
          </a:xfrm>
          <a:prstGeom prst="rect">
            <a:avLst/>
          </a:prstGeom>
        </p:spPr>
        <p:txBody>
          <a:bodyPr vert="horz" anchor="ctr"/>
          <a:lstStyle>
            <a:lvl1pPr>
              <a:defRPr sz="2400" b="1" i="0" cap="all" baseline="0">
                <a:solidFill>
                  <a:schemeClr val="tx1"/>
                </a:solidFill>
                <a:latin typeface="Arial" pitchFamily="34" charset="0"/>
                <a:cs typeface="Arial" pitchFamily="34" charset="0"/>
              </a:defRPr>
            </a:lvl1pPr>
          </a:lstStyle>
          <a:p>
            <a:pPr lvl="0"/>
            <a:r>
              <a:rPr lang="en-US" dirty="0"/>
              <a:t>Click to edit Master text styles</a:t>
            </a:r>
          </a:p>
        </p:txBody>
      </p:sp>
      <p:sp>
        <p:nvSpPr>
          <p:cNvPr id="12" name="Content Placeholder 6"/>
          <p:cNvSpPr>
            <a:spLocks noGrp="1"/>
          </p:cNvSpPr>
          <p:nvPr>
            <p:ph sz="quarter" idx="10"/>
          </p:nvPr>
        </p:nvSpPr>
        <p:spPr>
          <a:xfrm>
            <a:off x="200024" y="5949950"/>
            <a:ext cx="1862455" cy="236792"/>
          </a:xfrm>
          <a:prstGeom prst="rect">
            <a:avLst/>
          </a:prstGeom>
        </p:spPr>
        <p:txBody>
          <a:bodyPr vert="horz" anchor="t"/>
          <a:lstStyle>
            <a:lvl1pPr algn="r">
              <a:defRPr sz="1400">
                <a:solidFill>
                  <a:schemeClr val="tx1">
                    <a:lumMod val="65000"/>
                    <a:lumOff val="35000"/>
                  </a:schemeClr>
                </a:solidFill>
                <a:latin typeface="Arial" pitchFamily="34" charset="0"/>
                <a:cs typeface="Arial" pitchFamily="34" charset="0"/>
              </a:defRPr>
            </a:lvl1pPr>
          </a:lstStyle>
          <a:p>
            <a:pPr lvl="0"/>
            <a:r>
              <a:rPr lang="en-US" dirty="0"/>
              <a:t>Click to edit Master text styles</a:t>
            </a:r>
          </a:p>
        </p:txBody>
      </p:sp>
      <p:sp>
        <p:nvSpPr>
          <p:cNvPr id="13" name="Text Placeholder 8"/>
          <p:cNvSpPr>
            <a:spLocks noGrp="1"/>
          </p:cNvSpPr>
          <p:nvPr>
            <p:ph type="body" sz="quarter" idx="11"/>
          </p:nvPr>
        </p:nvSpPr>
        <p:spPr>
          <a:xfrm>
            <a:off x="200024" y="6199311"/>
            <a:ext cx="1862456" cy="248524"/>
          </a:xfrm>
          <a:prstGeom prst="rect">
            <a:avLst/>
          </a:prstGeom>
        </p:spPr>
        <p:txBody>
          <a:bodyPr vert="horz"/>
          <a:lstStyle>
            <a:lvl1pPr algn="r">
              <a:defRPr sz="1400">
                <a:solidFill>
                  <a:schemeClr val="tx1">
                    <a:lumMod val="65000"/>
                    <a:lumOff val="35000"/>
                  </a:schemeClr>
                </a:solidFill>
                <a:latin typeface="Arial" pitchFamily="34" charset="0"/>
                <a:cs typeface="Arial" pitchFamily="34" charset="0"/>
              </a:defRPr>
            </a:lvl1pPr>
          </a:lstStyle>
          <a:p>
            <a:pPr lvl="0"/>
            <a:r>
              <a:rPr lang="en-US" dirty="0"/>
              <a:t>Click to edit Master text styles</a:t>
            </a:r>
          </a:p>
        </p:txBody>
      </p:sp>
      <p:cxnSp>
        <p:nvCxnSpPr>
          <p:cNvPr id="7" name="Straight Connector 6"/>
          <p:cNvCxnSpPr/>
          <p:nvPr userDrawn="1"/>
        </p:nvCxnSpPr>
        <p:spPr>
          <a:xfrm>
            <a:off x="2138892" y="5959476"/>
            <a:ext cx="0" cy="49212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88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 Text">
    <p:spTree>
      <p:nvGrpSpPr>
        <p:cNvPr id="1" name=""/>
        <p:cNvGrpSpPr/>
        <p:nvPr/>
      </p:nvGrpSpPr>
      <p:grpSpPr>
        <a:xfrm>
          <a:off x="0" y="0"/>
          <a:ext cx="0" cy="0"/>
          <a:chOff x="0" y="0"/>
          <a:chExt cx="0" cy="0"/>
        </a:xfrm>
      </p:grpSpPr>
      <p:sp>
        <p:nvSpPr>
          <p:cNvPr id="6" name="Title 1"/>
          <p:cNvSpPr>
            <a:spLocks noGrp="1"/>
          </p:cNvSpPr>
          <p:nvPr>
            <p:ph type="title"/>
          </p:nvPr>
        </p:nvSpPr>
        <p:spPr>
          <a:xfrm>
            <a:off x="514578" y="357810"/>
            <a:ext cx="8002359" cy="49861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14350" y="1074738"/>
            <a:ext cx="8002588" cy="5308600"/>
          </a:xfrm>
          <a:prstGeom prst="rect">
            <a:avLst/>
          </a:prstGeom>
        </p:spPr>
        <p:txBody>
          <a:bodyPr>
            <a:normAutofit/>
          </a:bodyPr>
          <a:lstStyle>
            <a:lvl1pPr>
              <a:buClr>
                <a:schemeClr val="tx2"/>
              </a:buClr>
              <a:defRPr>
                <a:solidFill>
                  <a:schemeClr val="tx1"/>
                </a:solidFill>
              </a:defRPr>
            </a:lvl1pPr>
            <a:lvl2pPr marL="457200" indent="-169863">
              <a:buClr>
                <a:schemeClr val="accent2"/>
              </a:buClr>
              <a:defRPr>
                <a:solidFill>
                  <a:schemeClr val="tx1"/>
                </a:solidFill>
              </a:defRPr>
            </a:lvl2pPr>
            <a:lvl3pPr marL="804863" indent="-177800">
              <a:buClr>
                <a:schemeClr val="accent2"/>
              </a:buClr>
              <a:defRPr>
                <a:solidFill>
                  <a:schemeClr val="tx1"/>
                </a:solidFill>
              </a:defRPr>
            </a:lvl3pPr>
            <a:lvl4pPr marL="1201738" indent="-168275">
              <a:buClr>
                <a:schemeClr val="accent2"/>
              </a:buClr>
              <a:buFontTx/>
              <a:buChar char="-"/>
              <a:defRPr sz="1400">
                <a:solidFill>
                  <a:schemeClr val="tx1"/>
                </a:solidFill>
              </a:defRPr>
            </a:lvl4pPr>
            <a:lvl5pPr marL="1719263" indent="-177800">
              <a:buClr>
                <a:schemeClr val="accent2"/>
              </a:buCl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1"/>
          </p:nvPr>
        </p:nvSpPr>
        <p:spPr/>
        <p:txBody>
          <a:bodyPr/>
          <a:lstStyle>
            <a:lvl1pPr>
              <a:defRPr/>
            </a:lvl1pPr>
          </a:lstStyle>
          <a:p>
            <a:pPr>
              <a:defRPr/>
            </a:pPr>
            <a:fld id="{C9814D0C-58DA-754D-96DF-668AE432F1BF}" type="slidenum">
              <a:rPr lang="en-US"/>
              <a:pPr>
                <a:defRPr/>
              </a:pPr>
              <a:t>‹#›</a:t>
            </a:fld>
            <a:endParaRPr lang="en-US" dirty="0"/>
          </a:p>
        </p:txBody>
      </p:sp>
    </p:spTree>
    <p:extLst>
      <p:ext uri="{BB962C8B-B14F-4D97-AF65-F5344CB8AC3E}">
        <p14:creationId xmlns:p14="http://schemas.microsoft.com/office/powerpoint/2010/main" val="168169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e Text with Takeaway">
    <p:spTree>
      <p:nvGrpSpPr>
        <p:cNvPr id="1" name=""/>
        <p:cNvGrpSpPr/>
        <p:nvPr/>
      </p:nvGrpSpPr>
      <p:grpSpPr>
        <a:xfrm>
          <a:off x="0" y="0"/>
          <a:ext cx="0" cy="0"/>
          <a:chOff x="0" y="0"/>
          <a:chExt cx="0" cy="0"/>
        </a:xfrm>
      </p:grpSpPr>
      <p:sp>
        <p:nvSpPr>
          <p:cNvPr id="5" name="Rectangle 4"/>
          <p:cNvSpPr/>
          <p:nvPr userDrawn="1"/>
        </p:nvSpPr>
        <p:spPr>
          <a:xfrm>
            <a:off x="160338" y="6364288"/>
            <a:ext cx="8983662" cy="493712"/>
          </a:xfrm>
          <a:prstGeom prst="rect">
            <a:avLst/>
          </a:prstGeom>
          <a:solidFill>
            <a:schemeClr val="bg1"/>
          </a:solidFill>
          <a:ln w="952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ound Single Corner Rectangle 5"/>
          <p:cNvSpPr/>
          <p:nvPr userDrawn="1"/>
        </p:nvSpPr>
        <p:spPr>
          <a:xfrm>
            <a:off x="0" y="6364288"/>
            <a:ext cx="86883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p:cNvSpPr>
            <a:spLocks noChangeArrowheads="1"/>
          </p:cNvSpPr>
          <p:nvPr userDrawn="1"/>
        </p:nvSpPr>
        <p:spPr bwMode="auto">
          <a:xfrm>
            <a:off x="155575" y="6149975"/>
            <a:ext cx="2516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2017 by Honeywell International Inc. All rights reserved. </a:t>
            </a:r>
          </a:p>
        </p:txBody>
      </p:sp>
      <p:sp>
        <p:nvSpPr>
          <p:cNvPr id="16" name="Title 1"/>
          <p:cNvSpPr>
            <a:spLocks noGrp="1"/>
          </p:cNvSpPr>
          <p:nvPr>
            <p:ph type="title"/>
          </p:nvPr>
        </p:nvSpPr>
        <p:spPr>
          <a:xfrm>
            <a:off x="514578" y="344558"/>
            <a:ext cx="8123010" cy="511862"/>
          </a:xfrm>
        </p:spPr>
        <p:txBody>
          <a:bodyPr/>
          <a:lstStyle/>
          <a:p>
            <a:r>
              <a:rPr lang="en-US" dirty="0"/>
              <a:t>Click to edit Master title style</a:t>
            </a:r>
          </a:p>
        </p:txBody>
      </p:sp>
      <p:sp>
        <p:nvSpPr>
          <p:cNvPr id="22" name="Text Placeholder 2"/>
          <p:cNvSpPr>
            <a:spLocks noGrp="1"/>
          </p:cNvSpPr>
          <p:nvPr>
            <p:ph type="body" sz="quarter" idx="16"/>
          </p:nvPr>
        </p:nvSpPr>
        <p:spPr>
          <a:xfrm>
            <a:off x="514350" y="1074738"/>
            <a:ext cx="8002588" cy="5059047"/>
          </a:xfrm>
          <a:prstGeom prst="rect">
            <a:avLst/>
          </a:prstGeom>
        </p:spPr>
        <p:txBody>
          <a:bodyPr>
            <a:normAutofit/>
          </a:bodyPr>
          <a:lstStyle>
            <a:lvl2pPr marL="457200" indent="-169863">
              <a:defRPr/>
            </a:lvl2pPr>
            <a:lvl3pPr marL="804863" indent="-177800">
              <a:defRPr/>
            </a:lvl3pPr>
            <a:lvl4pPr marL="1201738" indent="-168275">
              <a:buClr>
                <a:schemeClr val="tx1">
                  <a:lumMod val="50000"/>
                  <a:lumOff val="50000"/>
                </a:schemeClr>
              </a:buClr>
              <a:buFontTx/>
              <a:buChar char="-"/>
              <a:defRPr sz="1400"/>
            </a:lvl4pPr>
            <a:lvl5pPr marL="1719263" indent="-177800">
              <a:buClr>
                <a:schemeClr val="tx1">
                  <a:lumMod val="50000"/>
                  <a:lumOff val="50000"/>
                </a:schemeClr>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5"/>
          </p:nvPr>
        </p:nvSpPr>
        <p:spPr>
          <a:xfrm>
            <a:off x="236538" y="6384610"/>
            <a:ext cx="8297862" cy="457200"/>
          </a:xfrm>
          <a:prstGeom prst="rect">
            <a:avLst/>
          </a:prstGeom>
        </p:spPr>
        <p:txBody>
          <a:bodyPr/>
          <a:lstStyle>
            <a:lvl1pPr marL="0" indent="0" algn="ctr">
              <a:buNone/>
              <a:defRPr sz="2400" b="1">
                <a:solidFill>
                  <a:schemeClr val="bg1"/>
                </a:solidFill>
              </a:defRPr>
            </a:lvl1pPr>
          </a:lstStyle>
          <a:p>
            <a:pPr lvl="0"/>
            <a:r>
              <a:rPr lang="en-US" dirty="0"/>
              <a:t>Click to edit Master text styles</a:t>
            </a:r>
          </a:p>
        </p:txBody>
      </p:sp>
      <p:sp>
        <p:nvSpPr>
          <p:cNvPr id="8" name="Slide Number Placeholder 5"/>
          <p:cNvSpPr>
            <a:spLocks noGrp="1"/>
          </p:cNvSpPr>
          <p:nvPr>
            <p:ph type="sldNum" sz="quarter" idx="17"/>
          </p:nvPr>
        </p:nvSpPr>
        <p:spPr/>
        <p:txBody>
          <a:bodyPr/>
          <a:lstStyle>
            <a:lvl1pPr algn="l">
              <a:defRPr sz="1000" b="1" i="0">
                <a:solidFill>
                  <a:schemeClr val="bg1"/>
                </a:solidFill>
                <a:latin typeface="HelveticaNeue MediumCond"/>
                <a:cs typeface="HelveticaNeue MediumCond"/>
              </a:defRPr>
            </a:lvl1pPr>
          </a:lstStyle>
          <a:p>
            <a:pPr>
              <a:defRPr/>
            </a:pPr>
            <a:fld id="{6A011D3D-470C-6841-80D1-ED00CD694525}" type="slidenum">
              <a:rPr lang="en-US"/>
              <a:pPr>
                <a:defRPr/>
              </a:pPr>
              <a:t>‹#›</a:t>
            </a:fld>
            <a:endParaRPr lang="en-US" dirty="0"/>
          </a:p>
        </p:txBody>
      </p:sp>
    </p:spTree>
    <p:extLst>
      <p:ext uri="{BB962C8B-B14F-4D97-AF65-F5344CB8AC3E}">
        <p14:creationId xmlns:p14="http://schemas.microsoft.com/office/powerpoint/2010/main" val="164976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3" name="Title 1"/>
          <p:cNvSpPr>
            <a:spLocks noGrp="1"/>
          </p:cNvSpPr>
          <p:nvPr>
            <p:ph type="title"/>
          </p:nvPr>
        </p:nvSpPr>
        <p:spPr>
          <a:xfrm>
            <a:off x="514578" y="357810"/>
            <a:ext cx="8129894" cy="498610"/>
          </a:xfrm>
        </p:spPr>
        <p:txBody>
          <a:bodyPr/>
          <a:lstStyle/>
          <a:p>
            <a:r>
              <a:rPr lang="en-US" dirty="0"/>
              <a:t>Click to edit Master title style</a:t>
            </a:r>
          </a:p>
        </p:txBody>
      </p:sp>
      <p:sp>
        <p:nvSpPr>
          <p:cNvPr id="17" name="Text Placeholder 2"/>
          <p:cNvSpPr>
            <a:spLocks noGrp="1"/>
          </p:cNvSpPr>
          <p:nvPr>
            <p:ph type="body" sz="quarter" idx="12"/>
          </p:nvPr>
        </p:nvSpPr>
        <p:spPr>
          <a:xfrm>
            <a:off x="514350" y="1074738"/>
            <a:ext cx="3981410" cy="5308600"/>
          </a:xfrm>
          <a:prstGeom prst="rect">
            <a:avLst/>
          </a:prstGeom>
        </p:spPr>
        <p:txBody>
          <a:bodyPr>
            <a:normAutofit/>
          </a:bodyPr>
          <a:lstStyle>
            <a:lvl1pPr>
              <a:buClr>
                <a:schemeClr val="tx2"/>
              </a:buClr>
              <a:defRPr/>
            </a:lvl1pPr>
            <a:lvl2pPr marL="457200" indent="-169863">
              <a:buClr>
                <a:schemeClr val="accent2"/>
              </a:buClr>
              <a:defRPr/>
            </a:lvl2pPr>
            <a:lvl3pPr marL="804863" indent="-177800">
              <a:buClr>
                <a:schemeClr val="accent2"/>
              </a:buClr>
              <a:defRPr/>
            </a:lvl3pPr>
            <a:lvl4pPr marL="1201738" indent="-168275">
              <a:buClr>
                <a:schemeClr val="accent2"/>
              </a:buClr>
              <a:buFontTx/>
              <a:buChar char="-"/>
              <a:defRPr sz="1400"/>
            </a:lvl4pPr>
            <a:lvl5pPr marL="1719263" indent="-177800">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type="body" sz="quarter" idx="13"/>
          </p:nvPr>
        </p:nvSpPr>
        <p:spPr>
          <a:xfrm>
            <a:off x="4663290" y="1074738"/>
            <a:ext cx="3981410" cy="5308600"/>
          </a:xfrm>
          <a:prstGeom prst="rect">
            <a:avLst/>
          </a:prstGeom>
        </p:spPr>
        <p:txBody>
          <a:bodyPr>
            <a:normAutofit/>
          </a:bodyPr>
          <a:lstStyle>
            <a:lvl1pPr>
              <a:buClr>
                <a:schemeClr val="tx2"/>
              </a:buClr>
              <a:defRPr/>
            </a:lvl1pPr>
            <a:lvl2pPr marL="457200" indent="-169863">
              <a:buClr>
                <a:schemeClr val="accent2"/>
              </a:buClr>
              <a:defRPr/>
            </a:lvl2pPr>
            <a:lvl3pPr marL="804863" indent="-177800">
              <a:buClr>
                <a:schemeClr val="accent2"/>
              </a:buClr>
              <a:defRPr/>
            </a:lvl3pPr>
            <a:lvl4pPr marL="1201738" indent="-168275">
              <a:buClr>
                <a:schemeClr val="accent2"/>
              </a:buClr>
              <a:buFontTx/>
              <a:buChar char="-"/>
              <a:defRPr sz="1400"/>
            </a:lvl4pPr>
            <a:lvl5pPr marL="1719263" indent="-177800">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4"/>
          </p:nvPr>
        </p:nvSpPr>
        <p:spPr/>
        <p:txBody>
          <a:bodyPr/>
          <a:lstStyle>
            <a:lvl1pPr>
              <a:defRPr/>
            </a:lvl1pPr>
          </a:lstStyle>
          <a:p>
            <a:pPr>
              <a:defRPr/>
            </a:pPr>
            <a:fld id="{B570C130-3947-5746-9F16-5E7E49C44C45}" type="slidenum">
              <a:rPr lang="en-US"/>
              <a:pPr>
                <a:defRPr/>
              </a:pPr>
              <a:t>‹#›</a:t>
            </a:fld>
            <a:endParaRPr lang="en-US" dirty="0"/>
          </a:p>
        </p:txBody>
      </p:sp>
      <p:cxnSp>
        <p:nvCxnSpPr>
          <p:cNvPr id="6" name="Straight Connector 5"/>
          <p:cNvCxnSpPr/>
          <p:nvPr userDrawn="1"/>
        </p:nvCxnSpPr>
        <p:spPr>
          <a:xfrm>
            <a:off x="4567727" y="1000125"/>
            <a:ext cx="0" cy="547687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63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with Takeaway">
    <p:spTree>
      <p:nvGrpSpPr>
        <p:cNvPr id="1" name=""/>
        <p:cNvGrpSpPr/>
        <p:nvPr/>
      </p:nvGrpSpPr>
      <p:grpSpPr>
        <a:xfrm>
          <a:off x="0" y="0"/>
          <a:ext cx="0" cy="0"/>
          <a:chOff x="0" y="0"/>
          <a:chExt cx="0" cy="0"/>
        </a:xfrm>
      </p:grpSpPr>
      <p:sp>
        <p:nvSpPr>
          <p:cNvPr id="13" name="Rectangle 12"/>
          <p:cNvSpPr/>
          <p:nvPr userDrawn="1"/>
        </p:nvSpPr>
        <p:spPr>
          <a:xfrm>
            <a:off x="8229600" y="6350000"/>
            <a:ext cx="685800" cy="491810"/>
          </a:xfrm>
          <a:prstGeom prst="rect">
            <a:avLst/>
          </a:prstGeom>
          <a:solidFill>
            <a:schemeClr val="bg1"/>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58E27D68-75D7-1046-B88F-55C44A5ED9A6}" type="slidenum">
              <a:rPr lang="en-US" smtClean="0"/>
              <a:pPr>
                <a:defRPr/>
              </a:pPr>
              <a:t>‹#›</a:t>
            </a:fld>
            <a:endParaRPr lang="en-US" dirty="0"/>
          </a:p>
        </p:txBody>
      </p:sp>
      <p:sp>
        <p:nvSpPr>
          <p:cNvPr id="4" name="Text Placeholder 2"/>
          <p:cNvSpPr>
            <a:spLocks noGrp="1"/>
          </p:cNvSpPr>
          <p:nvPr>
            <p:ph type="body" sz="quarter" idx="12"/>
          </p:nvPr>
        </p:nvSpPr>
        <p:spPr>
          <a:xfrm>
            <a:off x="514350" y="1074738"/>
            <a:ext cx="3981410" cy="5047934"/>
          </a:xfrm>
          <a:prstGeom prst="rect">
            <a:avLst/>
          </a:prstGeom>
        </p:spPr>
        <p:txBody>
          <a:bodyPr>
            <a:normAutofit/>
          </a:bodyPr>
          <a:lstStyle>
            <a:lvl1pPr>
              <a:buClr>
                <a:schemeClr val="tx2"/>
              </a:buClr>
              <a:defRPr/>
            </a:lvl1pPr>
            <a:lvl2pPr marL="457200" indent="-169863">
              <a:buClr>
                <a:schemeClr val="accent2"/>
              </a:buClr>
              <a:defRPr/>
            </a:lvl2pPr>
            <a:lvl3pPr marL="804863" indent="-177800">
              <a:buClr>
                <a:schemeClr val="accent2"/>
              </a:buClr>
              <a:defRPr/>
            </a:lvl3pPr>
            <a:lvl4pPr marL="1201738" indent="-168275">
              <a:buClr>
                <a:schemeClr val="accent2"/>
              </a:buClr>
              <a:buFontTx/>
              <a:buChar char="-"/>
              <a:defRPr sz="1400"/>
            </a:lvl4pPr>
            <a:lvl5pPr marL="1719263" indent="-177800">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sz="quarter" idx="13"/>
          </p:nvPr>
        </p:nvSpPr>
        <p:spPr>
          <a:xfrm>
            <a:off x="4663290" y="1074738"/>
            <a:ext cx="3981410" cy="5047934"/>
          </a:xfrm>
          <a:prstGeom prst="rect">
            <a:avLst/>
          </a:prstGeom>
        </p:spPr>
        <p:txBody>
          <a:bodyPr>
            <a:normAutofit/>
          </a:bodyPr>
          <a:lstStyle>
            <a:lvl1pPr>
              <a:buClr>
                <a:schemeClr val="tx2"/>
              </a:buClr>
              <a:defRPr/>
            </a:lvl1pPr>
            <a:lvl2pPr marL="457200" indent="-169863">
              <a:buClr>
                <a:schemeClr val="accent2"/>
              </a:buClr>
              <a:defRPr/>
            </a:lvl2pPr>
            <a:lvl3pPr marL="804863" indent="-177800">
              <a:buClr>
                <a:schemeClr val="accent2"/>
              </a:buClr>
              <a:defRPr/>
            </a:lvl3pPr>
            <a:lvl4pPr marL="1201738" indent="-168275">
              <a:buClr>
                <a:schemeClr val="accent2"/>
              </a:buClr>
              <a:buFontTx/>
              <a:buChar char="-"/>
              <a:defRPr sz="1400"/>
            </a:lvl4pPr>
            <a:lvl5pPr marL="1719263" indent="-177800">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4567727" y="1000125"/>
            <a:ext cx="0" cy="524827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7" name="Round Single Corner Rectangle 6"/>
          <p:cNvSpPr/>
          <p:nvPr userDrawn="1"/>
        </p:nvSpPr>
        <p:spPr>
          <a:xfrm>
            <a:off x="0" y="6364288"/>
            <a:ext cx="86883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p:cNvSpPr>
            <a:spLocks noChangeArrowheads="1"/>
          </p:cNvSpPr>
          <p:nvPr userDrawn="1"/>
        </p:nvSpPr>
        <p:spPr bwMode="auto">
          <a:xfrm>
            <a:off x="155575" y="6149975"/>
            <a:ext cx="2516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2017 by Honeywell International Inc. All rights reserved. </a:t>
            </a:r>
          </a:p>
        </p:txBody>
      </p:sp>
      <p:sp>
        <p:nvSpPr>
          <p:cNvPr id="9" name="Text Placeholder 9"/>
          <p:cNvSpPr>
            <a:spLocks noGrp="1"/>
          </p:cNvSpPr>
          <p:nvPr>
            <p:ph type="body" sz="quarter" idx="15"/>
          </p:nvPr>
        </p:nvSpPr>
        <p:spPr>
          <a:xfrm>
            <a:off x="236538" y="6384610"/>
            <a:ext cx="8297862" cy="457200"/>
          </a:xfrm>
          <a:prstGeom prst="rect">
            <a:avLst/>
          </a:prstGeom>
        </p:spPr>
        <p:txBody>
          <a:bodyPr/>
          <a:lstStyle>
            <a:lvl1pPr marL="0" indent="0" algn="ct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03354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Up Layout">
    <p:spTree>
      <p:nvGrpSpPr>
        <p:cNvPr id="1" name=""/>
        <p:cNvGrpSpPr/>
        <p:nvPr/>
      </p:nvGrpSpPr>
      <p:grpSpPr>
        <a:xfrm>
          <a:off x="0" y="0"/>
          <a:ext cx="0" cy="0"/>
          <a:chOff x="0" y="0"/>
          <a:chExt cx="0" cy="0"/>
        </a:xfrm>
      </p:grpSpPr>
      <p:cxnSp>
        <p:nvCxnSpPr>
          <p:cNvPr id="7" name="Straight Connector 6"/>
          <p:cNvCxnSpPr/>
          <p:nvPr userDrawn="1"/>
        </p:nvCxnSpPr>
        <p:spPr bwMode="auto">
          <a:xfrm flipH="1">
            <a:off x="444500" y="3698875"/>
            <a:ext cx="8215313" cy="0"/>
          </a:xfrm>
          <a:prstGeom prst="line">
            <a:avLst/>
          </a:prstGeom>
          <a:noFill/>
          <a:ln w="19050" cap="flat" cmpd="sng" algn="ctr">
            <a:solidFill>
              <a:schemeClr val="accent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rgbClr val="0005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userDrawn="1"/>
        </p:nvCxnSpPr>
        <p:spPr bwMode="auto">
          <a:xfrm>
            <a:off x="4605338" y="962025"/>
            <a:ext cx="0" cy="5445125"/>
          </a:xfrm>
          <a:prstGeom prst="line">
            <a:avLst/>
          </a:prstGeom>
          <a:noFill/>
          <a:ln w="19050" cap="flat" cmpd="sng" algn="ctr">
            <a:solidFill>
              <a:schemeClr val="accent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rgbClr val="0005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 Placeholder 2"/>
          <p:cNvSpPr>
            <a:spLocks noGrp="1"/>
          </p:cNvSpPr>
          <p:nvPr>
            <p:ph type="body" sz="quarter" idx="18"/>
          </p:nvPr>
        </p:nvSpPr>
        <p:spPr>
          <a:xfrm>
            <a:off x="4694620" y="962652"/>
            <a:ext cx="4071938" cy="262946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p:cNvSpPr>
            <a:spLocks noGrp="1"/>
          </p:cNvSpPr>
          <p:nvPr>
            <p:ph type="body" sz="quarter" idx="12"/>
          </p:nvPr>
        </p:nvSpPr>
        <p:spPr>
          <a:xfrm>
            <a:off x="444500" y="962652"/>
            <a:ext cx="4071938" cy="262946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
          <p:cNvSpPr>
            <a:spLocks noGrp="1"/>
          </p:cNvSpPr>
          <p:nvPr>
            <p:ph type="title"/>
          </p:nvPr>
        </p:nvSpPr>
        <p:spPr>
          <a:xfrm>
            <a:off x="432000" y="331304"/>
            <a:ext cx="8346678" cy="525115"/>
          </a:xfrm>
        </p:spPr>
        <p:txBody>
          <a:bodyPr/>
          <a:lstStyle/>
          <a:p>
            <a:r>
              <a:rPr lang="en-US" dirty="0"/>
              <a:t>Click to edit Master title style</a:t>
            </a:r>
          </a:p>
        </p:txBody>
      </p:sp>
      <p:sp>
        <p:nvSpPr>
          <p:cNvPr id="23" name="Text Placeholder 2"/>
          <p:cNvSpPr>
            <a:spLocks noGrp="1"/>
          </p:cNvSpPr>
          <p:nvPr>
            <p:ph type="body" sz="quarter" idx="19"/>
          </p:nvPr>
        </p:nvSpPr>
        <p:spPr>
          <a:xfrm>
            <a:off x="4706740" y="3804586"/>
            <a:ext cx="4071938" cy="262946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20"/>
          </p:nvPr>
        </p:nvSpPr>
        <p:spPr>
          <a:xfrm>
            <a:off x="456620" y="3804586"/>
            <a:ext cx="4071938" cy="262946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21"/>
          </p:nvPr>
        </p:nvSpPr>
        <p:spPr/>
        <p:txBody>
          <a:bodyPr/>
          <a:lstStyle>
            <a:lvl1pPr algn="l">
              <a:defRPr sz="1000" b="1" i="0">
                <a:solidFill>
                  <a:schemeClr val="bg1"/>
                </a:solidFill>
                <a:latin typeface="HelveticaNeue MediumCond"/>
                <a:cs typeface="HelveticaNeue MediumCond"/>
              </a:defRPr>
            </a:lvl1pPr>
          </a:lstStyle>
          <a:p>
            <a:pPr>
              <a:defRPr/>
            </a:pPr>
            <a:fld id="{E075DB8A-71E0-F944-83F6-A83A2D996DB4}" type="slidenum">
              <a:rPr lang="en-US"/>
              <a:pPr>
                <a:defRPr/>
              </a:pPr>
              <a:t>‹#›</a:t>
            </a:fld>
            <a:endParaRPr lang="en-US" dirty="0"/>
          </a:p>
        </p:txBody>
      </p:sp>
    </p:spTree>
    <p:extLst>
      <p:ext uri="{BB962C8B-B14F-4D97-AF65-F5344CB8AC3E}">
        <p14:creationId xmlns:p14="http://schemas.microsoft.com/office/powerpoint/2010/main" val="59651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Up Layout With Takeaway">
    <p:spTree>
      <p:nvGrpSpPr>
        <p:cNvPr id="1" name=""/>
        <p:cNvGrpSpPr/>
        <p:nvPr/>
      </p:nvGrpSpPr>
      <p:grpSpPr>
        <a:xfrm>
          <a:off x="0" y="0"/>
          <a:ext cx="0" cy="0"/>
          <a:chOff x="0" y="0"/>
          <a:chExt cx="0" cy="0"/>
        </a:xfrm>
      </p:grpSpPr>
      <p:sp>
        <p:nvSpPr>
          <p:cNvPr id="8" name="Rectangle 7"/>
          <p:cNvSpPr/>
          <p:nvPr userDrawn="1"/>
        </p:nvSpPr>
        <p:spPr>
          <a:xfrm>
            <a:off x="0" y="6324600"/>
            <a:ext cx="9144000" cy="533400"/>
          </a:xfrm>
          <a:prstGeom prst="rect">
            <a:avLst/>
          </a:prstGeom>
          <a:solidFill>
            <a:schemeClr val="bg1"/>
          </a:solidFill>
          <a:ln w="952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ound Single Corner Rectangle 8"/>
          <p:cNvSpPr/>
          <p:nvPr userDrawn="1"/>
        </p:nvSpPr>
        <p:spPr>
          <a:xfrm>
            <a:off x="0" y="6364288"/>
            <a:ext cx="86883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9"/>
          <p:cNvSpPr>
            <a:spLocks noChangeArrowheads="1"/>
          </p:cNvSpPr>
          <p:nvPr userDrawn="1"/>
        </p:nvSpPr>
        <p:spPr bwMode="auto">
          <a:xfrm>
            <a:off x="177800" y="6181725"/>
            <a:ext cx="2516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2017 by Honeywell International Inc. All rights reserved. </a:t>
            </a:r>
          </a:p>
        </p:txBody>
      </p:sp>
      <p:cxnSp>
        <p:nvCxnSpPr>
          <p:cNvPr id="12" name="Straight Connector 11"/>
          <p:cNvCxnSpPr/>
          <p:nvPr userDrawn="1"/>
        </p:nvCxnSpPr>
        <p:spPr bwMode="auto">
          <a:xfrm>
            <a:off x="4605338" y="962025"/>
            <a:ext cx="0" cy="5445125"/>
          </a:xfrm>
          <a:prstGeom prst="line">
            <a:avLst/>
          </a:prstGeom>
          <a:noFill/>
          <a:ln w="19050" cap="flat" cmpd="sng" algn="ctr">
            <a:solidFill>
              <a:schemeClr val="accent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rgbClr val="0005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userDrawn="1"/>
        </p:nvCxnSpPr>
        <p:spPr bwMode="auto">
          <a:xfrm flipH="1">
            <a:off x="444500" y="3579813"/>
            <a:ext cx="8334375" cy="0"/>
          </a:xfrm>
          <a:prstGeom prst="line">
            <a:avLst/>
          </a:prstGeom>
          <a:noFill/>
          <a:ln w="19050" cap="flat" cmpd="sng" algn="ctr">
            <a:solidFill>
              <a:schemeClr val="accent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rgbClr val="0005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Placeholder 2"/>
          <p:cNvSpPr>
            <a:spLocks noGrp="1"/>
          </p:cNvSpPr>
          <p:nvPr>
            <p:ph type="body" sz="quarter" idx="12"/>
          </p:nvPr>
        </p:nvSpPr>
        <p:spPr>
          <a:xfrm>
            <a:off x="444500" y="962652"/>
            <a:ext cx="4071938" cy="2544798"/>
          </a:xfrm>
          <a:prstGeom prst="rect">
            <a:avLst/>
          </a:prstGeom>
        </p:spPr>
        <p:txBody>
          <a:bodyPr>
            <a:normAutofit/>
          </a:bodyPr>
          <a:lstStyle>
            <a:lvl1pPr>
              <a:buClr>
                <a:schemeClr val="tx2"/>
              </a:buClr>
              <a:defRPr sz="1800">
                <a:solidFill>
                  <a:schemeClr val="tx1"/>
                </a:solidFill>
              </a:defRPr>
            </a:lvl1pPr>
            <a:lvl2pPr marL="457200" indent="-169863">
              <a:buClr>
                <a:schemeClr val="accent2"/>
              </a:buClr>
              <a:defRPr sz="1600">
                <a:solidFill>
                  <a:schemeClr val="tx1"/>
                </a:solidFill>
              </a:defRPr>
            </a:lvl2pPr>
            <a:lvl3pPr marL="804863" indent="-177800">
              <a:buClr>
                <a:schemeClr val="accent2"/>
              </a:buClr>
              <a:defRPr sz="1400">
                <a:solidFill>
                  <a:schemeClr val="tx1"/>
                </a:solidFill>
              </a:defRPr>
            </a:lvl3pPr>
            <a:lvl4pPr marL="1201738" indent="-168275">
              <a:buClr>
                <a:schemeClr val="accent2"/>
              </a:buClr>
              <a:buFontTx/>
              <a:buChar char="-"/>
              <a:defRPr sz="1200">
                <a:solidFill>
                  <a:schemeClr val="tx1"/>
                </a:solidFill>
              </a:defRPr>
            </a:lvl4pPr>
            <a:lvl5pPr marL="1719263" indent="-177800">
              <a:buClr>
                <a:schemeClr val="accent2"/>
              </a:buCl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9"/>
          <p:cNvSpPr>
            <a:spLocks noGrp="1"/>
          </p:cNvSpPr>
          <p:nvPr>
            <p:ph type="body" sz="quarter" idx="15"/>
          </p:nvPr>
        </p:nvSpPr>
        <p:spPr>
          <a:xfrm>
            <a:off x="236538" y="6384610"/>
            <a:ext cx="8297862" cy="457200"/>
          </a:xfrm>
          <a:prstGeom prst="rect">
            <a:avLst/>
          </a:prstGeom>
        </p:spPr>
        <p:txBody>
          <a:bodyPr/>
          <a:lstStyle>
            <a:lvl1pPr marL="0" indent="0" algn="ctr">
              <a:buNone/>
              <a:defRPr sz="2400" b="1">
                <a:solidFill>
                  <a:schemeClr val="bg1"/>
                </a:solidFill>
              </a:defRPr>
            </a:lvl1pPr>
          </a:lstStyle>
          <a:p>
            <a:pPr lvl="0"/>
            <a:r>
              <a:rPr lang="en-US" dirty="0"/>
              <a:t>Click to edit Master text styles</a:t>
            </a:r>
          </a:p>
        </p:txBody>
      </p:sp>
      <p:sp>
        <p:nvSpPr>
          <p:cNvPr id="16" name="Title 1"/>
          <p:cNvSpPr>
            <a:spLocks noGrp="1"/>
          </p:cNvSpPr>
          <p:nvPr>
            <p:ph type="title"/>
          </p:nvPr>
        </p:nvSpPr>
        <p:spPr>
          <a:xfrm>
            <a:off x="444119" y="371062"/>
            <a:ext cx="8290241" cy="485358"/>
          </a:xfrm>
        </p:spPr>
        <p:txBody>
          <a:bodyPr/>
          <a:lstStyle/>
          <a:p>
            <a:r>
              <a:rPr lang="en-US" dirty="0"/>
              <a:t>Click to edit Master title style</a:t>
            </a:r>
          </a:p>
        </p:txBody>
      </p:sp>
      <p:sp>
        <p:nvSpPr>
          <p:cNvPr id="19" name="Text Placeholder 2"/>
          <p:cNvSpPr>
            <a:spLocks noGrp="1"/>
          </p:cNvSpPr>
          <p:nvPr>
            <p:ph type="body" sz="quarter" idx="19"/>
          </p:nvPr>
        </p:nvSpPr>
        <p:spPr>
          <a:xfrm>
            <a:off x="4706740" y="962652"/>
            <a:ext cx="4071938" cy="2544798"/>
          </a:xfrm>
          <a:prstGeom prst="rect">
            <a:avLst/>
          </a:prstGeom>
        </p:spPr>
        <p:txBody>
          <a:bodyPr>
            <a:normAutofit/>
          </a:bodyPr>
          <a:lstStyle>
            <a:lvl1pPr>
              <a:buClr>
                <a:schemeClr val="tx2"/>
              </a:buClr>
              <a:defRPr sz="1800"/>
            </a:lvl1pPr>
            <a:lvl2pPr marL="457200" indent="-169863">
              <a:buClr>
                <a:schemeClr val="accent2"/>
              </a:buClr>
              <a:buFont typeface="Arial" panose="020B0604020202020204" pitchFamily="34" charset="0"/>
              <a:buChar cha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20"/>
          </p:nvPr>
        </p:nvSpPr>
        <p:spPr>
          <a:xfrm>
            <a:off x="444119" y="3654408"/>
            <a:ext cx="4071938" cy="254479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p:cNvSpPr>
            <a:spLocks noGrp="1"/>
          </p:cNvSpPr>
          <p:nvPr>
            <p:ph type="body" sz="quarter" idx="21"/>
          </p:nvPr>
        </p:nvSpPr>
        <p:spPr>
          <a:xfrm>
            <a:off x="4702775" y="3654408"/>
            <a:ext cx="4071938" cy="254479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p:cNvSpPr>
            <a:spLocks noGrp="1"/>
          </p:cNvSpPr>
          <p:nvPr>
            <p:ph type="sldNum" sz="quarter" idx="22"/>
          </p:nvPr>
        </p:nvSpPr>
        <p:spPr/>
        <p:txBody>
          <a:bodyPr/>
          <a:lstStyle>
            <a:lvl1pPr algn="l">
              <a:defRPr sz="1000" b="1" i="0">
                <a:solidFill>
                  <a:schemeClr val="bg1"/>
                </a:solidFill>
                <a:latin typeface="HelveticaNeue MediumCond"/>
                <a:cs typeface="HelveticaNeue MediumCond"/>
              </a:defRPr>
            </a:lvl1pPr>
          </a:lstStyle>
          <a:p>
            <a:pPr>
              <a:defRPr/>
            </a:pPr>
            <a:fld id="{8D2DB58E-2992-2040-8E77-3A8E9F68BABB}" type="slidenum">
              <a:rPr lang="en-US"/>
              <a:pPr>
                <a:defRPr/>
              </a:pPr>
              <a:t>‹#›</a:t>
            </a:fld>
            <a:endParaRPr lang="en-US" dirty="0"/>
          </a:p>
        </p:txBody>
      </p:sp>
    </p:spTree>
    <p:extLst>
      <p:ext uri="{BB962C8B-B14F-4D97-AF65-F5344CB8AC3E}">
        <p14:creationId xmlns:p14="http://schemas.microsoft.com/office/powerpoint/2010/main" val="118964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pe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FF1F74E8-2156-B64F-A723-2FC713503C5D}" type="slidenum">
              <a:rPr lang="en-US"/>
              <a:pPr>
                <a:defRPr/>
              </a:pPr>
              <a:t>‹#›</a:t>
            </a:fld>
            <a:endParaRPr lang="en-US" dirty="0"/>
          </a:p>
        </p:txBody>
      </p:sp>
    </p:spTree>
    <p:extLst>
      <p:ext uri="{BB962C8B-B14F-4D97-AF65-F5344CB8AC3E}">
        <p14:creationId xmlns:p14="http://schemas.microsoft.com/office/powerpoint/2010/main" val="1957747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7.jpg"/><Relationship Id="rId4" Type="http://schemas.openxmlformats.org/officeDocument/2006/relationships/image" Target="../media/image2.jpeg"/><Relationship Id="rId9" Type="http://schemas.openxmlformats.org/officeDocument/2006/relationships/image" Target="file:///\\localhost\Volumes\DMS-Server\Clients\Honeywell%20PPT%20\Honeywell%20-%20Freestanding%20Logos\Honeywell%20-%20Freestanding%20Logo%20RGB.png"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file:///\\localhost\Volumes\DMS-Server\Clients\Honeywell%20PPT%20\Honeywell%20-%20Freestanding%20Logos\Honeywell%20-%20Freestanding%20Logo%20RGB.png" TargetMode="External"/><Relationship Id="rId5" Type="http://schemas.openxmlformats.org/officeDocument/2006/relationships/image" Target="../media/image6.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10.jp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file:///\\localhost\Volumes\DMS-Server\Clients\Honeywell%20PPT%20\Honeywell%20-%20Freestanding%20Logos\Honeywell%20-%20Freestanding%20Logo%20RGB.png" TargetMode="External"/><Relationship Id="rId5" Type="http://schemas.openxmlformats.org/officeDocument/2006/relationships/slideLayout" Target="../slideLayouts/slideLayout7.xml"/><Relationship Id="rId10" Type="http://schemas.openxmlformats.org/officeDocument/2006/relationships/image" Target="../media/image9.png"/><Relationship Id="rId4" Type="http://schemas.openxmlformats.org/officeDocument/2006/relationships/slideLayout" Target="../slideLayouts/slideLayout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7" name="Picture 5"/>
          <p:cNvPicPr>
            <a:picLocks noChangeAspect="1"/>
          </p:cNvPicPr>
          <p:nvPr/>
        </p:nvPicPr>
        <p:blipFill>
          <a:blip r:embed="rId3" cstate="screen">
            <a:extLst>
              <a:ext uri="{28A0092B-C50C-407E-A947-70E740481C1C}">
                <a14:useLocalDpi xmlns:a14="http://schemas.microsoft.com/office/drawing/2010/main" val="0"/>
              </a:ext>
            </a:extLst>
          </a:blip>
          <a:srcRect l="12701" t="8743" r="4581"/>
          <a:stretch>
            <a:fillRect/>
          </a:stretch>
        </p:blipFill>
        <p:spPr bwMode="auto">
          <a:xfrm>
            <a:off x="1" y="-28514"/>
            <a:ext cx="3481388" cy="568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6"/>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418263" y="1973263"/>
            <a:ext cx="2733675" cy="366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494348113_low.jpg"/>
          <p:cNvPicPr>
            <a:picLocks noChangeAspect="1"/>
          </p:cNvPicPr>
          <p:nvPr/>
        </p:nvPicPr>
        <p:blipFill>
          <a:blip r:embed="rId5" cstate="screen"/>
          <a:srcRect/>
          <a:stretch>
            <a:fillRect/>
          </a:stretch>
        </p:blipFill>
        <p:spPr>
          <a:xfrm>
            <a:off x="3573463" y="4052744"/>
            <a:ext cx="2751136" cy="1587618"/>
          </a:xfrm>
          <a:prstGeom prst="rect">
            <a:avLst/>
          </a:prstGeom>
        </p:spPr>
      </p:pic>
      <p:pic>
        <p:nvPicPr>
          <p:cNvPr id="10" name="Picture 4" descr="Corner-01 copy.png"/>
          <p:cNvPicPr>
            <a:picLocks noChangeAspect="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0" y="4310063"/>
            <a:ext cx="91440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7" descr="Cover - Airplane.jpg"/>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573463" y="-7938"/>
            <a:ext cx="5570537" cy="190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 descr="\\localhost\Volumes\DMS-Server\Clients\Honeywell PPT \Honeywell - Freestanding Logos\Honeywell - Freestanding Logo RGB.png"/>
          <p:cNvPicPr>
            <a:picLocks noChangeAspect="1"/>
          </p:cNvPicPr>
          <p:nvPr/>
        </p:nvPicPr>
        <p:blipFill>
          <a:blip r:embed="rId8" r:link="rId9" cstate="screen">
            <a:extLst>
              <a:ext uri="{28A0092B-C50C-407E-A947-70E740481C1C}">
                <a14:useLocalDpi xmlns:a14="http://schemas.microsoft.com/office/drawing/2010/main" val="0"/>
              </a:ext>
            </a:extLst>
          </a:blip>
          <a:srcRect/>
          <a:stretch>
            <a:fillRect/>
          </a:stretch>
        </p:blipFill>
        <p:spPr bwMode="auto">
          <a:xfrm>
            <a:off x="7251700" y="6199188"/>
            <a:ext cx="14255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573462" y="2021816"/>
            <a:ext cx="2749627" cy="1902822"/>
          </a:xfrm>
          <a:prstGeom prst="rect">
            <a:avLst/>
          </a:prstGeom>
        </p:spPr>
      </p:pic>
    </p:spTree>
  </p:cSld>
  <p:clrMap bg1="lt1" tx1="dk1" bg2="lt2" tx2="dk2" accent1="accent1" accent2="accent2" accent3="accent3" accent4="accent4" accent5="accent5" accent6="accent6" hlink="hlink" folHlink="folHlink"/>
  <p:sldLayoutIdLst>
    <p:sldLayoutId id="2147493514" r:id="rId1"/>
  </p:sldLayoutIdLst>
  <p:hf hdr="0" ftr="0" dt="0"/>
  <p:txStyles>
    <p:titleStyle>
      <a:lvl1pPr algn="l" defTabSz="457200" rtl="0" eaLnBrk="1" fontAlgn="base" hangingPunct="1">
        <a:spcBef>
          <a:spcPct val="0"/>
        </a:spcBef>
        <a:spcAft>
          <a:spcPct val="0"/>
        </a:spcAft>
        <a:defRPr sz="2400" kern="1200">
          <a:solidFill>
            <a:schemeClr val="tx1"/>
          </a:solidFill>
          <a:latin typeface="HelveticaNeue BoldCond"/>
          <a:ea typeface="HelveticaNeue BoldCond"/>
          <a:cs typeface="HelveticaNeue BoldCond"/>
        </a:defRPr>
      </a:lvl1pPr>
      <a:lvl2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2pPr>
      <a:lvl3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3pPr>
      <a:lvl4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4pPr>
      <a:lvl5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5pPr>
      <a:lvl6pPr marL="4572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6pPr>
      <a:lvl7pPr marL="9144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7pPr>
      <a:lvl8pPr marL="13716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8pPr>
      <a:lvl9pPr marL="18288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9pPr>
    </p:titleStyle>
    <p:bodyStyle>
      <a:lvl1pPr algn="l" defTabSz="457200" rtl="0" eaLnBrk="1" fontAlgn="base" hangingPunct="1">
        <a:spcBef>
          <a:spcPct val="20000"/>
        </a:spcBef>
        <a:spcAft>
          <a:spcPct val="0"/>
        </a:spcAft>
        <a:buFont typeface="Arial" charset="0"/>
        <a:defRPr kern="1200">
          <a:solidFill>
            <a:schemeClr val="tx1"/>
          </a:solidFill>
          <a:latin typeface="Helvetica 55 Roman"/>
          <a:ea typeface="Helvetica 55 Roman"/>
          <a:cs typeface="Helvetica 55 Roman"/>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Helvetica Neue"/>
          <a:ea typeface="Helvetica Neue"/>
          <a:cs typeface="Helvetica Neue"/>
        </a:defRPr>
      </a:lvl2pPr>
      <a:lvl3pPr marL="1143000" indent="-228600" algn="l" defTabSz="457200" rtl="0" eaLnBrk="1" fontAlgn="base" hangingPunct="1">
        <a:spcBef>
          <a:spcPct val="20000"/>
        </a:spcBef>
        <a:spcAft>
          <a:spcPct val="0"/>
        </a:spcAft>
        <a:buSzPct val="90000"/>
        <a:buFont typeface="Courier New" charset="0"/>
        <a:buChar char="o"/>
        <a:defRPr sz="1400" kern="1200">
          <a:solidFill>
            <a:schemeClr val="tx1"/>
          </a:solidFill>
          <a:latin typeface="Helvetica Neue"/>
          <a:ea typeface="Helvetica Neue"/>
          <a:cs typeface="Helvetica Neue"/>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Helvetica Neue"/>
          <a:ea typeface="Helvetica Neue"/>
          <a:cs typeface="Helvetica Neue"/>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0" y="0"/>
            <a:ext cx="9144000" cy="604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4" descr="Corner-01 copy.png"/>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0" y="4310063"/>
            <a:ext cx="91440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5" descr="\\localhost\Volumes\DMS-Server\Clients\Honeywell PPT \Honeywell - Freestanding Logos\Honeywell - Freestanding Logo RGB.png"/>
          <p:cNvPicPr>
            <a:picLocks noChangeAspect="1"/>
          </p:cNvPicPr>
          <p:nvPr/>
        </p:nvPicPr>
        <p:blipFill>
          <a:blip r:embed="rId5" r:link="rId6" cstate="screen">
            <a:extLst>
              <a:ext uri="{28A0092B-C50C-407E-A947-70E740481C1C}">
                <a14:useLocalDpi xmlns:a14="http://schemas.microsoft.com/office/drawing/2010/main" val="0"/>
              </a:ext>
            </a:extLst>
          </a:blip>
          <a:srcRect/>
          <a:stretch>
            <a:fillRect/>
          </a:stretch>
        </p:blipFill>
        <p:spPr bwMode="auto">
          <a:xfrm>
            <a:off x="7251700" y="6199188"/>
            <a:ext cx="14255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515" r:id="rId1"/>
  </p:sldLayoutIdLst>
  <p:hf hdr="0" ftr="0" dt="0"/>
  <p:txStyles>
    <p:titleStyle>
      <a:lvl1pPr algn="l" defTabSz="457200" rtl="0" eaLnBrk="0" fontAlgn="base" hangingPunct="0">
        <a:spcBef>
          <a:spcPct val="0"/>
        </a:spcBef>
        <a:spcAft>
          <a:spcPct val="0"/>
        </a:spcAft>
        <a:defRPr sz="2400" kern="1200">
          <a:solidFill>
            <a:schemeClr val="tx1"/>
          </a:solidFill>
          <a:latin typeface="HelveticaNeue BoldCond"/>
          <a:ea typeface="HelveticaNeue BoldCond"/>
          <a:cs typeface="HelveticaNeue BoldCond"/>
        </a:defRPr>
      </a:lvl1pPr>
      <a:lvl2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2pPr>
      <a:lvl3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3pPr>
      <a:lvl4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4pPr>
      <a:lvl5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5pPr>
      <a:lvl6pPr marL="457200" algn="l" defTabSz="457200" rtl="0" fontAlgn="base">
        <a:spcBef>
          <a:spcPct val="0"/>
        </a:spcBef>
        <a:spcAft>
          <a:spcPct val="0"/>
        </a:spcAft>
        <a:defRPr sz="2400">
          <a:solidFill>
            <a:schemeClr val="tx1"/>
          </a:solidFill>
          <a:latin typeface="HelveticaNeue BoldCond"/>
          <a:ea typeface="HelveticaNeue BoldCond"/>
          <a:cs typeface="HelveticaNeue BoldCond"/>
        </a:defRPr>
      </a:lvl6pPr>
      <a:lvl7pPr marL="914400" algn="l" defTabSz="457200" rtl="0" fontAlgn="base">
        <a:spcBef>
          <a:spcPct val="0"/>
        </a:spcBef>
        <a:spcAft>
          <a:spcPct val="0"/>
        </a:spcAft>
        <a:defRPr sz="2400">
          <a:solidFill>
            <a:schemeClr val="tx1"/>
          </a:solidFill>
          <a:latin typeface="HelveticaNeue BoldCond"/>
          <a:ea typeface="HelveticaNeue BoldCond"/>
          <a:cs typeface="HelveticaNeue BoldCond"/>
        </a:defRPr>
      </a:lvl7pPr>
      <a:lvl8pPr marL="1371600" algn="l" defTabSz="457200" rtl="0" fontAlgn="base">
        <a:spcBef>
          <a:spcPct val="0"/>
        </a:spcBef>
        <a:spcAft>
          <a:spcPct val="0"/>
        </a:spcAft>
        <a:defRPr sz="2400">
          <a:solidFill>
            <a:schemeClr val="tx1"/>
          </a:solidFill>
          <a:latin typeface="HelveticaNeue BoldCond"/>
          <a:ea typeface="HelveticaNeue BoldCond"/>
          <a:cs typeface="HelveticaNeue BoldCond"/>
        </a:defRPr>
      </a:lvl8pPr>
      <a:lvl9pPr marL="1828800" algn="l" defTabSz="457200" rtl="0" fontAlgn="base">
        <a:spcBef>
          <a:spcPct val="0"/>
        </a:spcBef>
        <a:spcAft>
          <a:spcPct val="0"/>
        </a:spcAft>
        <a:defRPr sz="2400">
          <a:solidFill>
            <a:schemeClr val="tx1"/>
          </a:solidFill>
          <a:latin typeface="HelveticaNeue BoldCond"/>
          <a:ea typeface="HelveticaNeue BoldCond"/>
          <a:cs typeface="HelveticaNeue BoldCond"/>
        </a:defRPr>
      </a:lvl9pPr>
    </p:titleStyle>
    <p:bodyStyle>
      <a:lvl1pPr algn="l" defTabSz="457200" rtl="0" eaLnBrk="0" fontAlgn="base" hangingPunct="0">
        <a:spcBef>
          <a:spcPct val="20000"/>
        </a:spcBef>
        <a:spcAft>
          <a:spcPct val="0"/>
        </a:spcAft>
        <a:buFont typeface="Arial" charset="0"/>
        <a:defRPr kern="1200">
          <a:solidFill>
            <a:schemeClr val="tx1"/>
          </a:solidFill>
          <a:latin typeface="Helvetica 55 Roman"/>
          <a:ea typeface="Helvetica 55 Roman"/>
          <a:cs typeface="Helvetica 55 Roman"/>
        </a:defRPr>
      </a:lvl1pPr>
      <a:lvl2pPr marL="742950" indent="-285750" algn="l" defTabSz="457200" rtl="0" eaLnBrk="0" fontAlgn="base" hangingPunct="0">
        <a:spcBef>
          <a:spcPct val="20000"/>
        </a:spcBef>
        <a:spcAft>
          <a:spcPct val="0"/>
        </a:spcAft>
        <a:buFont typeface="Arial" charset="0"/>
        <a:buChar char="•"/>
        <a:defRPr sz="1600" kern="1200">
          <a:solidFill>
            <a:schemeClr val="tx1"/>
          </a:solidFill>
          <a:latin typeface="Helvetica Neue"/>
          <a:ea typeface="Helvetica Neue"/>
          <a:cs typeface="Helvetica Neue"/>
        </a:defRPr>
      </a:lvl2pPr>
      <a:lvl3pPr marL="1143000" indent="-228600" algn="l" defTabSz="457200" rtl="0" eaLnBrk="0" fontAlgn="base" hangingPunct="0">
        <a:spcBef>
          <a:spcPct val="20000"/>
        </a:spcBef>
        <a:spcAft>
          <a:spcPct val="0"/>
        </a:spcAft>
        <a:buSzPct val="90000"/>
        <a:buFont typeface="Courier New" charset="0"/>
        <a:buChar char="o"/>
        <a:defRPr sz="1400" kern="1200">
          <a:solidFill>
            <a:schemeClr val="tx1"/>
          </a:solidFill>
          <a:latin typeface="Helvetica Neue"/>
          <a:ea typeface="Helvetica Neue"/>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ound Single Corner Rectangle 1"/>
          <p:cNvSpPr>
            <a:spLocks noChangeAspect="1"/>
          </p:cNvSpPr>
          <p:nvPr/>
        </p:nvSpPr>
        <p:spPr>
          <a:xfrm rot="5400000">
            <a:off x="7772400" y="0"/>
            <a:ext cx="1371600" cy="1371542"/>
          </a:xfrm>
          <a:custGeom>
            <a:avLst/>
            <a:gdLst>
              <a:gd name="connsiteX0" fmla="*/ 0 w 1371600"/>
              <a:gd name="connsiteY0" fmla="*/ 0 h 1532236"/>
              <a:gd name="connsiteX1" fmla="*/ 1142995 w 1371600"/>
              <a:gd name="connsiteY1" fmla="*/ 0 h 1532236"/>
              <a:gd name="connsiteX2" fmla="*/ 1371600 w 1371600"/>
              <a:gd name="connsiteY2" fmla="*/ 228605 h 1532236"/>
              <a:gd name="connsiteX3" fmla="*/ 1371600 w 1371600"/>
              <a:gd name="connsiteY3" fmla="*/ 1532236 h 1532236"/>
              <a:gd name="connsiteX4" fmla="*/ 0 w 1371600"/>
              <a:gd name="connsiteY4" fmla="*/ 1532236 h 1532236"/>
              <a:gd name="connsiteX5" fmla="*/ 0 w 1371600"/>
              <a:gd name="connsiteY5" fmla="*/ 0 h 1532236"/>
              <a:gd name="connsiteX0" fmla="*/ 0 w 1371600"/>
              <a:gd name="connsiteY0" fmla="*/ 0 h 1532236"/>
              <a:gd name="connsiteX1" fmla="*/ 1142995 w 1371600"/>
              <a:gd name="connsiteY1" fmla="*/ 0 h 1532236"/>
              <a:gd name="connsiteX2" fmla="*/ 1371600 w 1371600"/>
              <a:gd name="connsiteY2" fmla="*/ 228605 h 1532236"/>
              <a:gd name="connsiteX3" fmla="*/ 0 w 1371600"/>
              <a:gd name="connsiteY3" fmla="*/ 1532236 h 1532236"/>
              <a:gd name="connsiteX4" fmla="*/ 0 w 1371600"/>
              <a:gd name="connsiteY4"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8 h 1532244"/>
              <a:gd name="connsiteX1" fmla="*/ 1142995 w 1142995"/>
              <a:gd name="connsiteY1" fmla="*/ 8 h 1532244"/>
              <a:gd name="connsiteX2" fmla="*/ 0 w 1142995"/>
              <a:gd name="connsiteY2" fmla="*/ 1532244 h 1532244"/>
              <a:gd name="connsiteX3" fmla="*/ 0 w 1142995"/>
              <a:gd name="connsiteY3" fmla="*/ 8 h 1532244"/>
              <a:gd name="connsiteX0" fmla="*/ 0 w 1142995"/>
              <a:gd name="connsiteY0" fmla="*/ 9 h 1532245"/>
              <a:gd name="connsiteX1" fmla="*/ 1142995 w 1142995"/>
              <a:gd name="connsiteY1" fmla="*/ 9 h 1532245"/>
              <a:gd name="connsiteX2" fmla="*/ 0 w 1142995"/>
              <a:gd name="connsiteY2" fmla="*/ 1532245 h 1532245"/>
              <a:gd name="connsiteX3" fmla="*/ 0 w 1142995"/>
              <a:gd name="connsiteY3" fmla="*/ 9 h 1532245"/>
              <a:gd name="connsiteX0" fmla="*/ 0 w 1142995"/>
              <a:gd name="connsiteY0" fmla="*/ 9 h 1532245"/>
              <a:gd name="connsiteX1" fmla="*/ 1142995 w 1142995"/>
              <a:gd name="connsiteY1" fmla="*/ 9 h 1532245"/>
              <a:gd name="connsiteX2" fmla="*/ 0 w 1142995"/>
              <a:gd name="connsiteY2" fmla="*/ 1532245 h 1532245"/>
              <a:gd name="connsiteX3" fmla="*/ 0 w 1142995"/>
              <a:gd name="connsiteY3" fmla="*/ 9 h 1532245"/>
              <a:gd name="connsiteX0" fmla="*/ 0 w 1142995"/>
              <a:gd name="connsiteY0" fmla="*/ 9 h 1532245"/>
              <a:gd name="connsiteX1" fmla="*/ 1142995 w 1142995"/>
              <a:gd name="connsiteY1" fmla="*/ 9 h 1532245"/>
              <a:gd name="connsiteX2" fmla="*/ 0 w 1142995"/>
              <a:gd name="connsiteY2" fmla="*/ 1532245 h 1532245"/>
              <a:gd name="connsiteX3" fmla="*/ 0 w 1142995"/>
              <a:gd name="connsiteY3" fmla="*/ 9 h 1532245"/>
              <a:gd name="connsiteX0" fmla="*/ 4012 w 1147007"/>
              <a:gd name="connsiteY0" fmla="*/ 9 h 1532245"/>
              <a:gd name="connsiteX1" fmla="*/ 1147007 w 1147007"/>
              <a:gd name="connsiteY1" fmla="*/ 9 h 1532245"/>
              <a:gd name="connsiteX2" fmla="*/ 4012 w 1147007"/>
              <a:gd name="connsiteY2" fmla="*/ 1532245 h 1532245"/>
              <a:gd name="connsiteX3" fmla="*/ 4012 w 1147007"/>
              <a:gd name="connsiteY3" fmla="*/ 9 h 1532245"/>
              <a:gd name="connsiteX0" fmla="*/ 0 w 1142995"/>
              <a:gd name="connsiteY0" fmla="*/ 9 h 1532245"/>
              <a:gd name="connsiteX1" fmla="*/ 1142995 w 1142995"/>
              <a:gd name="connsiteY1" fmla="*/ 9 h 1532245"/>
              <a:gd name="connsiteX2" fmla="*/ 0 w 1142995"/>
              <a:gd name="connsiteY2" fmla="*/ 1532245 h 1532245"/>
              <a:gd name="connsiteX3" fmla="*/ 0 w 1142995"/>
              <a:gd name="connsiteY3" fmla="*/ 9 h 1532245"/>
              <a:gd name="connsiteX0" fmla="*/ 0 w 1142995"/>
              <a:gd name="connsiteY0" fmla="*/ 64 h 1532300"/>
              <a:gd name="connsiteX1" fmla="*/ 1142995 w 1142995"/>
              <a:gd name="connsiteY1" fmla="*/ 64 h 1532300"/>
              <a:gd name="connsiteX2" fmla="*/ 0 w 1142995"/>
              <a:gd name="connsiteY2" fmla="*/ 1532300 h 1532300"/>
              <a:gd name="connsiteX3" fmla="*/ 0 w 1142995"/>
              <a:gd name="connsiteY3" fmla="*/ 64 h 1532300"/>
              <a:gd name="connsiteX0" fmla="*/ 0 w 1142995"/>
              <a:gd name="connsiteY0" fmla="*/ 64 h 1532300"/>
              <a:gd name="connsiteX1" fmla="*/ 1142995 w 1142995"/>
              <a:gd name="connsiteY1" fmla="*/ 64 h 1532300"/>
              <a:gd name="connsiteX2" fmla="*/ 0 w 1142995"/>
              <a:gd name="connsiteY2" fmla="*/ 1532300 h 1532300"/>
              <a:gd name="connsiteX3" fmla="*/ 0 w 1142995"/>
              <a:gd name="connsiteY3" fmla="*/ 64 h 1532300"/>
              <a:gd name="connsiteX0" fmla="*/ 0 w 1142995"/>
              <a:gd name="connsiteY0" fmla="*/ 76 h 1532312"/>
              <a:gd name="connsiteX1" fmla="*/ 1142995 w 1142995"/>
              <a:gd name="connsiteY1" fmla="*/ 76 h 1532312"/>
              <a:gd name="connsiteX2" fmla="*/ 0 w 1142995"/>
              <a:gd name="connsiteY2" fmla="*/ 1532312 h 1532312"/>
              <a:gd name="connsiteX3" fmla="*/ 0 w 1142995"/>
              <a:gd name="connsiteY3" fmla="*/ 76 h 1532312"/>
              <a:gd name="connsiteX0" fmla="*/ 0 w 1142995"/>
              <a:gd name="connsiteY0" fmla="*/ 83 h 1532319"/>
              <a:gd name="connsiteX1" fmla="*/ 1142995 w 1142995"/>
              <a:gd name="connsiteY1" fmla="*/ 83 h 1532319"/>
              <a:gd name="connsiteX2" fmla="*/ 0 w 1142995"/>
              <a:gd name="connsiteY2" fmla="*/ 1532319 h 1532319"/>
              <a:gd name="connsiteX3" fmla="*/ 0 w 1142995"/>
              <a:gd name="connsiteY3" fmla="*/ 83 h 1532319"/>
              <a:gd name="connsiteX0" fmla="*/ 0 w 1142995"/>
              <a:gd name="connsiteY0" fmla="*/ 87 h 1532323"/>
              <a:gd name="connsiteX1" fmla="*/ 1142995 w 1142995"/>
              <a:gd name="connsiteY1" fmla="*/ 87 h 1532323"/>
              <a:gd name="connsiteX2" fmla="*/ 0 w 1142995"/>
              <a:gd name="connsiteY2" fmla="*/ 1532323 h 1532323"/>
              <a:gd name="connsiteX3" fmla="*/ 0 w 1142995"/>
              <a:gd name="connsiteY3" fmla="*/ 87 h 1532323"/>
              <a:gd name="connsiteX0" fmla="*/ 0 w 1142995"/>
              <a:gd name="connsiteY0" fmla="*/ 87 h 1532323"/>
              <a:gd name="connsiteX1" fmla="*/ 1142995 w 1142995"/>
              <a:gd name="connsiteY1" fmla="*/ 87 h 1532323"/>
              <a:gd name="connsiteX2" fmla="*/ 0 w 1142995"/>
              <a:gd name="connsiteY2" fmla="*/ 1532323 h 1532323"/>
              <a:gd name="connsiteX3" fmla="*/ 0 w 1142995"/>
              <a:gd name="connsiteY3" fmla="*/ 87 h 1532323"/>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Lst>
            <a:ahLst/>
            <a:cxnLst>
              <a:cxn ang="0">
                <a:pos x="connsiteX0" y="connsiteY0"/>
              </a:cxn>
              <a:cxn ang="0">
                <a:pos x="connsiteX1" y="connsiteY1"/>
              </a:cxn>
              <a:cxn ang="0">
                <a:pos x="connsiteX2" y="connsiteY2"/>
              </a:cxn>
              <a:cxn ang="0">
                <a:pos x="connsiteX3" y="connsiteY3"/>
              </a:cxn>
            </a:cxnLst>
            <a:rect l="l" t="t" r="r" b="b"/>
            <a:pathLst>
              <a:path w="1142995" h="1532236">
                <a:moveTo>
                  <a:pt x="0" y="0"/>
                </a:moveTo>
                <a:lnTo>
                  <a:pt x="1142995" y="0"/>
                </a:lnTo>
                <a:cubicBezTo>
                  <a:pt x="511969" y="21249"/>
                  <a:pt x="3930" y="739945"/>
                  <a:pt x="0" y="1532236"/>
                </a:cubicBezTo>
                <a:cubicBezTo>
                  <a:pt x="4519" y="403311"/>
                  <a:pt x="0" y="510745"/>
                  <a:pt x="0" y="0"/>
                </a:cubicBezTo>
                <a:close/>
              </a:path>
            </a:pathLst>
          </a:custGeom>
          <a:solidFill>
            <a:schemeClr val="accent3"/>
          </a:solidFill>
          <a:ln w="9525" cmpd="sng">
            <a:noFill/>
          </a:ln>
          <a:effectLst>
            <a:innerShdw blurRad="127000" dist="25400" dir="2700000">
              <a:schemeClr val="accent3">
                <a:lumMod val="50000"/>
                <a:alpha val="40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3075" name="Title Placeholder 1"/>
          <p:cNvSpPr>
            <a:spLocks noGrp="1"/>
          </p:cNvSpPr>
          <p:nvPr>
            <p:ph type="title"/>
          </p:nvPr>
        </p:nvSpPr>
        <p:spPr bwMode="auto">
          <a:xfrm>
            <a:off x="534988" y="357188"/>
            <a:ext cx="8102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3076" name="Rectangle 23"/>
          <p:cNvSpPr>
            <a:spLocks noChangeArrowheads="1"/>
          </p:cNvSpPr>
          <p:nvPr/>
        </p:nvSpPr>
        <p:spPr bwMode="auto">
          <a:xfrm>
            <a:off x="-71774" y="6505789"/>
            <a:ext cx="70326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2017 by Honeywell International Inc. All rights reserved.</a:t>
            </a:r>
          </a:p>
          <a:p>
            <a:pPr eaLnBrk="1" hangingPunct="1">
              <a:defRPr/>
            </a:pPr>
            <a:r>
              <a:rPr lang="en-US" altLang="en-US" sz="700" dirty="0">
                <a:solidFill>
                  <a:schemeClr val="accent2"/>
                </a:solidFill>
                <a:cs typeface="Arial" panose="020B0604020202020204" pitchFamily="34" charset="0"/>
              </a:rPr>
              <a:t>MarineUAS</a:t>
            </a:r>
            <a:r>
              <a:rPr lang="en-US" altLang="en-US" sz="700" baseline="0" dirty="0">
                <a:solidFill>
                  <a:schemeClr val="accent2"/>
                </a:solidFill>
                <a:cs typeface="Arial" panose="020B0604020202020204" pitchFamily="34" charset="0"/>
              </a:rPr>
              <a:t> - </a:t>
            </a:r>
            <a:r>
              <a:rPr lang="en-US" altLang="en-US" sz="700" dirty="0">
                <a:solidFill>
                  <a:schemeClr val="accent2"/>
                </a:solidFill>
                <a:cs typeface="Arial" panose="020B0604020202020204" pitchFamily="34" charset="0"/>
              </a:rPr>
              <a:t>Innovative Training Network on Autonomous Unmanned Aerial Systems for Marine and Coastal Monitoring</a:t>
            </a:r>
          </a:p>
          <a:p>
            <a:pPr eaLnBrk="1" hangingPunct="1">
              <a:defRPr/>
            </a:pPr>
            <a:r>
              <a:rPr lang="en-US" altLang="en-US" sz="700" dirty="0">
                <a:solidFill>
                  <a:schemeClr val="accent2"/>
                </a:solidFill>
                <a:cs typeface="Arial" panose="020B0604020202020204" pitchFamily="34" charset="0"/>
              </a:rPr>
              <a:t>This project has received funding from European Union`s Horizon 2020 research and innovation programme, under the Marie Sklodowska-Curie grant agreement No 642153 </a:t>
            </a:r>
          </a:p>
        </p:txBody>
      </p:sp>
      <p:sp>
        <p:nvSpPr>
          <p:cNvPr id="10" name="Slide Number Placeholder 5"/>
          <p:cNvSpPr>
            <a:spLocks noGrp="1"/>
          </p:cNvSpPr>
          <p:nvPr>
            <p:ph type="sldNum" sz="quarter" idx="4"/>
          </p:nvPr>
        </p:nvSpPr>
        <p:spPr>
          <a:xfrm>
            <a:off x="8734425" y="-28575"/>
            <a:ext cx="506413" cy="504825"/>
          </a:xfrm>
          <a:prstGeom prst="rect">
            <a:avLst/>
          </a:prstGeom>
        </p:spPr>
        <p:txBody>
          <a:bodyPr vert="horz" lIns="91440" tIns="45720" rIns="91440" bIns="45720" rtlCol="0" anchor="ctr"/>
          <a:lstStyle>
            <a:lvl1pPr algn="l" eaLnBrk="1" fontAlgn="auto" hangingPunct="1">
              <a:spcBef>
                <a:spcPts val="0"/>
              </a:spcBef>
              <a:spcAft>
                <a:spcPts val="0"/>
              </a:spcAft>
              <a:defRPr sz="1000" b="1" i="0">
                <a:solidFill>
                  <a:schemeClr val="bg1"/>
                </a:solidFill>
                <a:latin typeface="HelveticaNeue MediumCond"/>
                <a:cs typeface="HelveticaNeue MediumCond"/>
              </a:defRPr>
            </a:lvl1pPr>
          </a:lstStyle>
          <a:p>
            <a:pPr>
              <a:defRPr/>
            </a:pPr>
            <a:fld id="{58E27D68-75D7-1046-B88F-55C44A5ED9A6}" type="slidenum">
              <a:rPr lang="en-US"/>
              <a:pPr>
                <a:defRPr/>
              </a:pPr>
              <a:t>‹#›</a:t>
            </a:fld>
            <a:endParaRPr lang="en-US" dirty="0"/>
          </a:p>
        </p:txBody>
      </p:sp>
      <p:pic>
        <p:nvPicPr>
          <p:cNvPr id="3078" name="Picture 10" descr="\\localhost\Volumes\DMS-Server\Clients\Honeywell PPT \Honeywell - Freestanding Logos\Honeywell - Freestanding Logo RGB.png"/>
          <p:cNvPicPr>
            <a:picLocks noChangeAspect="1"/>
          </p:cNvPicPr>
          <p:nvPr/>
        </p:nvPicPr>
        <p:blipFill>
          <a:blip r:embed="rId10" r:link="rId11" cstate="screen">
            <a:extLst>
              <a:ext uri="{28A0092B-C50C-407E-A947-70E740481C1C}">
                <a14:useLocalDpi xmlns:a14="http://schemas.microsoft.com/office/drawing/2010/main" val="0"/>
              </a:ext>
            </a:extLst>
          </a:blip>
          <a:srcRect/>
          <a:stretch>
            <a:fillRect/>
          </a:stretch>
        </p:blipFill>
        <p:spPr bwMode="auto">
          <a:xfrm>
            <a:off x="7791450" y="6519863"/>
            <a:ext cx="10318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449986" y="6385163"/>
            <a:ext cx="1251554" cy="328375"/>
          </a:xfrm>
          <a:prstGeom prst="rect">
            <a:avLst/>
          </a:prstGeom>
        </p:spPr>
      </p:pic>
    </p:spTree>
  </p:cSld>
  <p:clrMap bg1="lt1" tx1="dk1" bg2="lt2" tx2="dk2" accent1="accent1" accent2="accent2" accent3="accent3" accent4="accent4" accent5="accent5" accent6="accent6" hlink="hlink" folHlink="folHlink"/>
  <p:sldLayoutIdLst>
    <p:sldLayoutId id="2147493511" r:id="rId1"/>
    <p:sldLayoutId id="2147493516" r:id="rId2"/>
    <p:sldLayoutId id="2147493512" r:id="rId3"/>
    <p:sldLayoutId id="2147493520" r:id="rId4"/>
    <p:sldLayoutId id="2147493517" r:id="rId5"/>
    <p:sldLayoutId id="2147493518" r:id="rId6"/>
    <p:sldLayoutId id="2147493513" r:id="rId7"/>
    <p:sldLayoutId id="2147493519" r:id="rId8"/>
  </p:sldLayoutIdLst>
  <p:hf hdr="0" ftr="0" dt="0"/>
  <p:txStyles>
    <p:titleStyle>
      <a:lvl1pPr algn="l" defTabSz="457200" rtl="0" eaLnBrk="0" fontAlgn="base" hangingPunct="0">
        <a:spcBef>
          <a:spcPct val="0"/>
        </a:spcBef>
        <a:spcAft>
          <a:spcPct val="0"/>
        </a:spcAft>
        <a:defRPr lang="en-US" sz="2800" b="1" kern="1200" dirty="0">
          <a:solidFill>
            <a:schemeClr val="tx1"/>
          </a:solidFill>
          <a:latin typeface="Arial" pitchFamily="34" charset="0"/>
          <a:ea typeface="Arial" charset="0"/>
          <a:cs typeface="Arial" pitchFamily="34" charset="0"/>
        </a:defRPr>
      </a:lvl1pPr>
      <a:lvl2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2pPr>
      <a:lvl3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3pPr>
      <a:lvl4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4pPr>
      <a:lvl5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5pPr>
      <a:lvl6pPr marL="4572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9pPr>
    </p:titleStyle>
    <p:bodyStyle>
      <a:lvl1pPr marL="169863" indent="-169863" algn="l" defTabSz="457200" rtl="0" eaLnBrk="0" fontAlgn="base" hangingPunct="0">
        <a:spcBef>
          <a:spcPct val="20000"/>
        </a:spcBef>
        <a:spcAft>
          <a:spcPct val="0"/>
        </a:spcAft>
        <a:buClr>
          <a:srgbClr val="C00000"/>
        </a:buClr>
        <a:buFont typeface="Arial" charset="0"/>
        <a:buChar char="•"/>
        <a:defRPr sz="2000" kern="1200">
          <a:solidFill>
            <a:schemeClr val="tx1"/>
          </a:solidFill>
          <a:latin typeface="Arial" pitchFamily="34" charset="0"/>
          <a:ea typeface="Arial" charset="0"/>
          <a:cs typeface="Arial" pitchFamily="34" charset="0"/>
        </a:defRPr>
      </a:lvl1pPr>
      <a:lvl2pPr marL="627063" indent="-169863" algn="l" defTabSz="457200" rtl="0" eaLnBrk="0" fontAlgn="base" hangingPunct="0">
        <a:spcBef>
          <a:spcPct val="20000"/>
        </a:spcBef>
        <a:spcAft>
          <a:spcPct val="0"/>
        </a:spcAft>
        <a:buFont typeface="Arial" charset="0"/>
        <a:buChar char="-"/>
        <a:defRPr kern="1200">
          <a:solidFill>
            <a:schemeClr val="tx1"/>
          </a:solidFill>
          <a:latin typeface="Arial" pitchFamily="34" charset="0"/>
          <a:ea typeface="Arial" charset="0"/>
          <a:cs typeface="Arial" pitchFamily="34" charset="0"/>
        </a:defRPr>
      </a:lvl2pPr>
      <a:lvl3pPr marL="1084263" indent="-169863" algn="l" defTabSz="457200" rtl="0" eaLnBrk="0" fontAlgn="base" hangingPunct="0">
        <a:spcBef>
          <a:spcPct val="20000"/>
        </a:spcBef>
        <a:spcAft>
          <a:spcPct val="0"/>
        </a:spcAft>
        <a:buClr>
          <a:srgbClr val="7F7F7F"/>
        </a:buClr>
        <a:buSzPct val="90000"/>
        <a:buFont typeface="Wingdings" charset="2"/>
        <a:buChar char="§"/>
        <a:defRPr sz="1600" kern="1200">
          <a:solidFill>
            <a:schemeClr val="tx1"/>
          </a:solidFill>
          <a:latin typeface="Arial" pitchFamily="34" charset="0"/>
          <a:ea typeface="Arial" charset="0"/>
          <a:cs typeface="Arial" pitchFamily="34"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z="1400" dirty="0"/>
              <a:t>Alojz Gomola, Advanced Technology Europe</a:t>
            </a:r>
          </a:p>
        </p:txBody>
      </p:sp>
      <p:sp>
        <p:nvSpPr>
          <p:cNvPr id="3" name="Text Placeholder 2"/>
          <p:cNvSpPr>
            <a:spLocks noGrp="1"/>
          </p:cNvSpPr>
          <p:nvPr>
            <p:ph type="body" sz="quarter" idx="12"/>
          </p:nvPr>
        </p:nvSpPr>
        <p:spPr/>
        <p:txBody>
          <a:bodyPr/>
          <a:lstStyle/>
          <a:p>
            <a:r>
              <a:rPr lang="en-US" sz="1200" dirty="0"/>
              <a:t>Rules for avoidance system</a:t>
            </a:r>
          </a:p>
        </p:txBody>
      </p:sp>
      <p:sp>
        <p:nvSpPr>
          <p:cNvPr id="4" name="Content Placeholder 3"/>
          <p:cNvSpPr>
            <a:spLocks noGrp="1"/>
          </p:cNvSpPr>
          <p:nvPr>
            <p:ph sz="quarter" idx="10"/>
          </p:nvPr>
        </p:nvSpPr>
        <p:spPr/>
        <p:txBody>
          <a:bodyPr/>
          <a:lstStyle/>
          <a:p>
            <a:r>
              <a:rPr lang="en-US"/>
              <a:t>8</a:t>
            </a:r>
            <a:r>
              <a:rPr lang="en-US" baseline="30000"/>
              <a:t>th</a:t>
            </a:r>
            <a:r>
              <a:rPr lang="en-US"/>
              <a:t>  </a:t>
            </a:r>
            <a:r>
              <a:rPr lang="en-US" dirty="0"/>
              <a:t>August</a:t>
            </a:r>
            <a:r>
              <a:rPr lang="sk-SK" dirty="0"/>
              <a:t> </a:t>
            </a:r>
            <a:r>
              <a:rPr lang="en-US" dirty="0"/>
              <a:t> 2017</a:t>
            </a:r>
          </a:p>
        </p:txBody>
      </p:sp>
      <p:sp>
        <p:nvSpPr>
          <p:cNvPr id="5" name="Text Placeholder 4"/>
          <p:cNvSpPr>
            <a:spLocks noGrp="1"/>
          </p:cNvSpPr>
          <p:nvPr>
            <p:ph type="body" sz="quarter" idx="11"/>
          </p:nvPr>
        </p:nvSpPr>
        <p:spPr>
          <a:xfrm>
            <a:off x="-114300" y="6186742"/>
            <a:ext cx="2176780" cy="261093"/>
          </a:xfrm>
        </p:spPr>
        <p:txBody>
          <a:bodyPr/>
          <a:lstStyle/>
          <a:p>
            <a:r>
              <a:rPr lang="en-US" dirty="0"/>
              <a:t>Prague, </a:t>
            </a:r>
            <a:r>
              <a:rPr lang="en-US" dirty="0" err="1"/>
              <a:t>Czechia</a:t>
            </a:r>
            <a:endParaRPr lang="en-US" dirty="0"/>
          </a:p>
        </p:txBody>
      </p:sp>
    </p:spTree>
    <p:extLst>
      <p:ext uri="{BB962C8B-B14F-4D97-AF65-F5344CB8AC3E}">
        <p14:creationId xmlns:p14="http://schemas.microsoft.com/office/powerpoint/2010/main" val="3934653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altitude flight</a:t>
            </a:r>
          </a:p>
        </p:txBody>
      </p:sp>
      <p:sp>
        <p:nvSpPr>
          <p:cNvPr id="3" name="Text Placeholder 2"/>
          <p:cNvSpPr>
            <a:spLocks noGrp="1"/>
          </p:cNvSpPr>
          <p:nvPr>
            <p:ph type="body" sz="quarter" idx="10"/>
          </p:nvPr>
        </p:nvSpPr>
        <p:spPr/>
        <p:txBody>
          <a:bodyPr/>
          <a:lstStyle/>
          <a:p>
            <a:pPr marL="0" indent="0">
              <a:buNone/>
            </a:pPr>
            <a:r>
              <a:rPr lang="en-US" b="1" dirty="0"/>
              <a:t>Long term goals:</a:t>
            </a:r>
          </a:p>
          <a:p>
            <a:r>
              <a:rPr lang="en-US" dirty="0"/>
              <a:t>Follow terrain within given altitude B</a:t>
            </a:r>
          </a:p>
          <a:p>
            <a:r>
              <a:rPr lang="en-US" dirty="0"/>
              <a:t>Avoid detection from adversary</a:t>
            </a:r>
          </a:p>
          <a:p>
            <a:endParaRPr lang="en-US" dirty="0"/>
          </a:p>
          <a:p>
            <a:pPr marL="0" indent="0">
              <a:buNone/>
            </a:pPr>
            <a:r>
              <a:rPr lang="en-US" b="1" dirty="0"/>
              <a:t>Rules:</a:t>
            </a:r>
          </a:p>
          <a:p>
            <a:r>
              <a:rPr lang="en-US" dirty="0"/>
              <a:t>Prioritize trajectory leading closest to the ground</a:t>
            </a:r>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9</a:t>
            </a:fld>
            <a:endParaRPr lang="en-US" dirty="0"/>
          </a:p>
        </p:txBody>
      </p:sp>
      <p:pic>
        <p:nvPicPr>
          <p:cNvPr id="5" name="Picture 4"/>
          <p:cNvPicPr>
            <a:picLocks noChangeAspect="1"/>
          </p:cNvPicPr>
          <p:nvPr/>
        </p:nvPicPr>
        <p:blipFill>
          <a:blip r:embed="rId2"/>
          <a:stretch>
            <a:fillRect/>
          </a:stretch>
        </p:blipFill>
        <p:spPr>
          <a:xfrm>
            <a:off x="514350" y="3479405"/>
            <a:ext cx="8002588" cy="2903933"/>
          </a:xfrm>
          <a:prstGeom prst="rect">
            <a:avLst/>
          </a:prstGeom>
        </p:spPr>
      </p:pic>
    </p:spTree>
    <p:extLst>
      <p:ext uri="{BB962C8B-B14F-4D97-AF65-F5344CB8AC3E}">
        <p14:creationId xmlns:p14="http://schemas.microsoft.com/office/powerpoint/2010/main" val="290062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delivery</a:t>
            </a:r>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10</a:t>
            </a:fld>
            <a:endParaRPr lang="en-US" dirty="0"/>
          </a:p>
        </p:txBody>
      </p:sp>
      <p:pic>
        <p:nvPicPr>
          <p:cNvPr id="6" name="Picture 5"/>
          <p:cNvPicPr>
            <a:picLocks noChangeAspect="1"/>
          </p:cNvPicPr>
          <p:nvPr/>
        </p:nvPicPr>
        <p:blipFill>
          <a:blip r:embed="rId2"/>
          <a:stretch>
            <a:fillRect/>
          </a:stretch>
        </p:blipFill>
        <p:spPr>
          <a:xfrm>
            <a:off x="564471" y="944110"/>
            <a:ext cx="7923438" cy="5466343"/>
          </a:xfrm>
          <a:prstGeom prst="rect">
            <a:avLst/>
          </a:prstGeom>
        </p:spPr>
      </p:pic>
    </p:spTree>
    <p:extLst>
      <p:ext uri="{BB962C8B-B14F-4D97-AF65-F5344CB8AC3E}">
        <p14:creationId xmlns:p14="http://schemas.microsoft.com/office/powerpoint/2010/main" val="108450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8" y="357810"/>
            <a:ext cx="8002359" cy="962990"/>
          </a:xfrm>
        </p:spPr>
        <p:txBody>
          <a:bodyPr/>
          <a:lstStyle/>
          <a:p>
            <a:pPr marL="0" indent="0">
              <a:buNone/>
            </a:pPr>
            <a:r>
              <a:rPr lang="en-US" i="1" dirty="0"/>
              <a:t>Constraints and rules in non-segregated air space</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11</a:t>
            </a:fld>
            <a:endParaRPr lang="en-US" dirty="0"/>
          </a:p>
        </p:txBody>
      </p:sp>
      <p:pic>
        <p:nvPicPr>
          <p:cNvPr id="4098" name="Picture 2" descr="https://us.123rf.com/450wm/kentoh/kentoh1308/kentoh130800060/21218491-rules-and-regulations-for-law-or-legal-scenarios.jpg?ve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92" y="1320799"/>
            <a:ext cx="7850489" cy="507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01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8" y="223838"/>
            <a:ext cx="8002359" cy="495830"/>
          </a:xfrm>
        </p:spPr>
        <p:txBody>
          <a:bodyPr/>
          <a:lstStyle/>
          <a:p>
            <a:r>
              <a:rPr lang="en-US" dirty="0"/>
              <a:t>Airspace level constraints</a:t>
            </a:r>
          </a:p>
        </p:txBody>
      </p:sp>
      <p:sp>
        <p:nvSpPr>
          <p:cNvPr id="3" name="Text Placeholder 2"/>
          <p:cNvSpPr>
            <a:spLocks noGrp="1"/>
          </p:cNvSpPr>
          <p:nvPr>
            <p:ph type="body" sz="quarter" idx="10"/>
          </p:nvPr>
        </p:nvSpPr>
        <p:spPr>
          <a:xfrm>
            <a:off x="514350" y="812800"/>
            <a:ext cx="8002588" cy="5570538"/>
          </a:xfrm>
        </p:spPr>
        <p:txBody>
          <a:bodyPr/>
          <a:lstStyle/>
          <a:p>
            <a:pPr marL="0" indent="0">
              <a:buNone/>
            </a:pPr>
            <a:r>
              <a:rPr lang="en-US" b="1" dirty="0"/>
              <a:t>Traffic in G level of airspace</a:t>
            </a:r>
          </a:p>
          <a:p>
            <a:r>
              <a:rPr lang="en-US" dirty="0"/>
              <a:t>There is possible traffic occurrence under 500 feet AGL</a:t>
            </a:r>
          </a:p>
          <a:p>
            <a:r>
              <a:rPr lang="en-US" dirty="0"/>
              <a:t>Manned aviation is often executing rescue service or emergency maneuvers</a:t>
            </a:r>
          </a:p>
          <a:p>
            <a:r>
              <a:rPr lang="en-US" dirty="0"/>
              <a:t>Portions of G level of airspace can be occupied by restricted fly zones, especially in case of airport surroundings or military exercises.</a:t>
            </a:r>
          </a:p>
          <a:p>
            <a:r>
              <a:rPr lang="en-US" dirty="0"/>
              <a:t>The exceptions for manned operations are given by local flight authority and they are bounded to some altitude levels defined from AMSL</a:t>
            </a:r>
          </a:p>
          <a:p>
            <a:pPr marL="0" indent="0">
              <a:buNone/>
            </a:pPr>
            <a:endParaRPr lang="en-US" b="1" dirty="0"/>
          </a:p>
          <a:p>
            <a:pPr marL="0" indent="0">
              <a:buNone/>
            </a:pPr>
            <a:r>
              <a:rPr lang="en-US" b="1" dirty="0"/>
              <a:t>Traffic in F(E) level of airspace</a:t>
            </a:r>
          </a:p>
          <a:p>
            <a:r>
              <a:rPr lang="en-US" dirty="0"/>
              <a:t>There is expected traffic occurrence over 500 feet AGL to  10k feet AMSL, there is also possibility to encounter larger manned aircrafts due the flight pathways intersections</a:t>
            </a:r>
          </a:p>
          <a:p>
            <a:r>
              <a:rPr lang="en-US" dirty="0"/>
              <a:t>All previous constraints applies</a:t>
            </a:r>
          </a:p>
          <a:p>
            <a:endParaRPr lang="en-US" b="1"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12</a:t>
            </a:fld>
            <a:endParaRPr lang="en-US" dirty="0"/>
          </a:p>
        </p:txBody>
      </p:sp>
    </p:spTree>
    <p:extLst>
      <p:ext uri="{BB962C8B-B14F-4D97-AF65-F5344CB8AC3E}">
        <p14:creationId xmlns:p14="http://schemas.microsoft.com/office/powerpoint/2010/main" val="1314201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air traffic constraints</a:t>
            </a:r>
          </a:p>
        </p:txBody>
      </p:sp>
      <p:sp>
        <p:nvSpPr>
          <p:cNvPr id="3" name="Text Placeholder 2"/>
          <p:cNvSpPr>
            <a:spLocks noGrp="1"/>
          </p:cNvSpPr>
          <p:nvPr>
            <p:ph type="body" sz="quarter" idx="10"/>
          </p:nvPr>
        </p:nvSpPr>
        <p:spPr/>
        <p:txBody>
          <a:bodyPr/>
          <a:lstStyle/>
          <a:p>
            <a:r>
              <a:rPr lang="en-US" dirty="0"/>
              <a:t>Example of air traffic constraints is taken from Czech national air traffic control portal (http://aisview.rlp.cz/)</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13</a:t>
            </a:fld>
            <a:endParaRPr lang="en-US" dirty="0"/>
          </a:p>
        </p:txBody>
      </p:sp>
      <p:grpSp>
        <p:nvGrpSpPr>
          <p:cNvPr id="9" name="Group 8"/>
          <p:cNvGrpSpPr/>
          <p:nvPr/>
        </p:nvGrpSpPr>
        <p:grpSpPr>
          <a:xfrm>
            <a:off x="514350" y="2036730"/>
            <a:ext cx="7588146" cy="4346608"/>
            <a:chOff x="514350" y="2036730"/>
            <a:chExt cx="7588146" cy="4346608"/>
          </a:xfrm>
        </p:grpSpPr>
        <p:pic>
          <p:nvPicPr>
            <p:cNvPr id="5" name="Picture 4"/>
            <p:cNvPicPr>
              <a:picLocks noChangeAspect="1"/>
            </p:cNvPicPr>
            <p:nvPr/>
          </p:nvPicPr>
          <p:blipFill>
            <a:blip r:embed="rId2"/>
            <a:stretch>
              <a:fillRect/>
            </a:stretch>
          </p:blipFill>
          <p:spPr>
            <a:xfrm>
              <a:off x="514350" y="2036730"/>
              <a:ext cx="7588146" cy="4346608"/>
            </a:xfrm>
            <a:prstGeom prst="rect">
              <a:avLst/>
            </a:prstGeom>
          </p:spPr>
        </p:pic>
        <p:sp>
          <p:nvSpPr>
            <p:cNvPr id="6" name="Right Arrow 5"/>
            <p:cNvSpPr/>
            <p:nvPr/>
          </p:nvSpPr>
          <p:spPr>
            <a:xfrm rot="1896633">
              <a:off x="728132" y="2413000"/>
              <a:ext cx="1286933" cy="484632"/>
            </a:xfrm>
            <a:prstGeom prs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Airport</a:t>
              </a:r>
            </a:p>
          </p:txBody>
        </p:sp>
        <p:sp>
          <p:nvSpPr>
            <p:cNvPr id="7" name="Right Arrow 6"/>
            <p:cNvSpPr/>
            <p:nvPr/>
          </p:nvSpPr>
          <p:spPr>
            <a:xfrm rot="18457983">
              <a:off x="-22784" y="4118488"/>
              <a:ext cx="1667695" cy="484632"/>
            </a:xfrm>
            <a:prstGeom prst="rightArrow">
              <a:avLst/>
            </a:prstGeom>
            <a:solidFill>
              <a:srgbClr val="7030A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Control zone</a:t>
              </a:r>
            </a:p>
          </p:txBody>
        </p:sp>
        <p:sp>
          <p:nvSpPr>
            <p:cNvPr id="8" name="Right Arrow 7"/>
            <p:cNvSpPr/>
            <p:nvPr/>
          </p:nvSpPr>
          <p:spPr>
            <a:xfrm rot="21181533">
              <a:off x="594215" y="5779317"/>
              <a:ext cx="1974100" cy="484632"/>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Temporary area</a:t>
              </a:r>
            </a:p>
          </p:txBody>
        </p:sp>
      </p:grpSp>
    </p:spTree>
    <p:extLst>
      <p:ext uri="{BB962C8B-B14F-4D97-AF65-F5344CB8AC3E}">
        <p14:creationId xmlns:p14="http://schemas.microsoft.com/office/powerpoint/2010/main" val="3738179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constraints</a:t>
            </a:r>
          </a:p>
        </p:txBody>
      </p:sp>
      <p:sp>
        <p:nvSpPr>
          <p:cNvPr id="3" name="Text Placeholder 2"/>
          <p:cNvSpPr>
            <a:spLocks noGrp="1"/>
          </p:cNvSpPr>
          <p:nvPr>
            <p:ph type="body" sz="quarter" idx="12"/>
          </p:nvPr>
        </p:nvSpPr>
        <p:spPr/>
        <p:txBody>
          <a:bodyPr/>
          <a:lstStyle/>
          <a:p>
            <a:pPr marL="0" indent="0">
              <a:buNone/>
            </a:pPr>
            <a:r>
              <a:rPr lang="en-US" b="1" dirty="0"/>
              <a:t>Airport control zone</a:t>
            </a:r>
          </a:p>
          <a:p>
            <a:r>
              <a:rPr lang="en-US" dirty="0"/>
              <a:t>Restrictions defined with reference pressure at airport (AMSL)</a:t>
            </a:r>
          </a:p>
          <a:p>
            <a:r>
              <a:rPr lang="en-US" dirty="0"/>
              <a:t>To execute maneuvers in airport area the rules for B/C level zones applies</a:t>
            </a:r>
          </a:p>
          <a:p>
            <a:r>
              <a:rPr lang="en-US" dirty="0"/>
              <a:t>Defined as static zones</a:t>
            </a:r>
          </a:p>
          <a:p>
            <a:r>
              <a:rPr lang="en-US" dirty="0"/>
              <a:t>Starts at 0 feet AGL</a:t>
            </a:r>
          </a:p>
          <a:p>
            <a:pPr marL="0" indent="0">
              <a:buNone/>
            </a:pPr>
            <a:endParaRPr lang="en-US" dirty="0"/>
          </a:p>
          <a:p>
            <a:pPr marL="0" indent="0">
              <a:buNone/>
            </a:pPr>
            <a:r>
              <a:rPr lang="en-US" b="1" dirty="0"/>
              <a:t>Open air control zone</a:t>
            </a:r>
          </a:p>
          <a:p>
            <a:r>
              <a:rPr lang="en-US" dirty="0"/>
              <a:t>Restrictions defined with reference pressure (AMSL)</a:t>
            </a:r>
          </a:p>
          <a:p>
            <a:r>
              <a:rPr lang="en-US" dirty="0"/>
              <a:t>Reference pressure is given by local meteorological authority</a:t>
            </a:r>
          </a:p>
          <a:p>
            <a:pPr marL="0" indent="0">
              <a:buNone/>
            </a:pPr>
            <a:endParaRPr lang="en-US" dirty="0"/>
          </a:p>
        </p:txBody>
      </p:sp>
      <p:sp>
        <p:nvSpPr>
          <p:cNvPr id="4" name="Text Placeholder 3"/>
          <p:cNvSpPr>
            <a:spLocks noGrp="1"/>
          </p:cNvSpPr>
          <p:nvPr>
            <p:ph type="body" sz="quarter" idx="13"/>
          </p:nvPr>
        </p:nvSpPr>
        <p:spPr/>
        <p:txBody>
          <a:bodyPr/>
          <a:lstStyle/>
          <a:p>
            <a:pPr marL="0" indent="0">
              <a:buNone/>
            </a:pPr>
            <a:r>
              <a:rPr lang="en-US" b="1" dirty="0"/>
              <a:t>Temporary restricted areas</a:t>
            </a:r>
          </a:p>
          <a:p>
            <a:r>
              <a:rPr lang="en-US" dirty="0"/>
              <a:t>Same reference conditions as Open Air Control zone</a:t>
            </a:r>
          </a:p>
          <a:p>
            <a:r>
              <a:rPr lang="en-US" dirty="0"/>
              <a:t>Temporary restricted areas starts usually in E class airspaces</a:t>
            </a:r>
          </a:p>
          <a:p>
            <a:r>
              <a:rPr lang="en-US" dirty="0"/>
              <a:t>Reference altitude is usually set above small UAV operational level</a:t>
            </a:r>
          </a:p>
          <a:p>
            <a:r>
              <a:rPr lang="en-US" dirty="0"/>
              <a:t>Temporary restricted areas must be avoided by any air traffic manned or unmanned</a:t>
            </a:r>
          </a:p>
          <a:p>
            <a:endParaRPr lang="en-US" dirty="0"/>
          </a:p>
          <a:p>
            <a:r>
              <a:rPr lang="en-US" dirty="0"/>
              <a:t>High violation fees are enrolled in case of any restriction breech</a:t>
            </a:r>
          </a:p>
          <a:p>
            <a:endParaRPr lang="en-US" dirty="0"/>
          </a:p>
        </p:txBody>
      </p:sp>
      <p:sp>
        <p:nvSpPr>
          <p:cNvPr id="5" name="Slide Number Placeholder 4"/>
          <p:cNvSpPr>
            <a:spLocks noGrp="1"/>
          </p:cNvSpPr>
          <p:nvPr>
            <p:ph type="sldNum" sz="quarter" idx="14"/>
          </p:nvPr>
        </p:nvSpPr>
        <p:spPr/>
        <p:txBody>
          <a:bodyPr/>
          <a:lstStyle/>
          <a:p>
            <a:pPr>
              <a:defRPr/>
            </a:pPr>
            <a:fld id="{B570C130-3947-5746-9F16-5E7E49C44C45}" type="slidenum">
              <a:rPr lang="en-US" smtClean="0"/>
              <a:pPr>
                <a:defRPr/>
              </a:pPr>
              <a:t>14</a:t>
            </a:fld>
            <a:endParaRPr lang="en-US" dirty="0"/>
          </a:p>
        </p:txBody>
      </p:sp>
    </p:spTree>
    <p:extLst>
      <p:ext uri="{BB962C8B-B14F-4D97-AF65-F5344CB8AC3E}">
        <p14:creationId xmlns:p14="http://schemas.microsoft.com/office/powerpoint/2010/main" val="3522041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constraints</a:t>
            </a:r>
          </a:p>
        </p:txBody>
      </p:sp>
      <p:sp>
        <p:nvSpPr>
          <p:cNvPr id="3" name="Text Placeholder 2"/>
          <p:cNvSpPr>
            <a:spLocks noGrp="1"/>
          </p:cNvSpPr>
          <p:nvPr>
            <p:ph type="body" sz="quarter" idx="12"/>
          </p:nvPr>
        </p:nvSpPr>
        <p:spPr/>
        <p:txBody>
          <a:bodyPr>
            <a:normAutofit lnSpcReduction="10000"/>
          </a:bodyPr>
          <a:lstStyle/>
          <a:p>
            <a:r>
              <a:rPr lang="en-US" dirty="0"/>
              <a:t>UAV system in general is more sensitive to weather conditions than standard manned aviation (icing, storms, turbulences)</a:t>
            </a:r>
          </a:p>
          <a:p>
            <a:endParaRPr lang="en-US" dirty="0"/>
          </a:p>
          <a:p>
            <a:r>
              <a:rPr lang="en-US" dirty="0"/>
              <a:t>Clouds can generally render UAV sensing system </a:t>
            </a:r>
          </a:p>
          <a:p>
            <a:endParaRPr lang="en-US" dirty="0"/>
          </a:p>
          <a:p>
            <a:r>
              <a:rPr lang="en-US" dirty="0"/>
              <a:t>Especially thick fog renders LiDAR sensor range tremendously</a:t>
            </a:r>
          </a:p>
          <a:p>
            <a:endParaRPr lang="en-US" dirty="0"/>
          </a:p>
          <a:p>
            <a:r>
              <a:rPr lang="en-US" dirty="0"/>
              <a:t>Modern manned aviation system can provide data necessary for weather situation avoidance</a:t>
            </a:r>
          </a:p>
        </p:txBody>
      </p:sp>
      <p:pic>
        <p:nvPicPr>
          <p:cNvPr id="6" name="Picture 5"/>
          <p:cNvPicPr>
            <a:picLocks noChangeAspect="1"/>
          </p:cNvPicPr>
          <p:nvPr/>
        </p:nvPicPr>
        <p:blipFill>
          <a:blip r:embed="rId2"/>
          <a:stretch>
            <a:fillRect/>
          </a:stretch>
        </p:blipFill>
        <p:spPr>
          <a:xfrm>
            <a:off x="4663291" y="1074738"/>
            <a:ext cx="4373788" cy="3276601"/>
          </a:xfrm>
          <a:prstGeom prst="rect">
            <a:avLst/>
          </a:prstGeom>
        </p:spPr>
      </p:pic>
      <p:sp>
        <p:nvSpPr>
          <p:cNvPr id="4" name="Text Placeholder 3"/>
          <p:cNvSpPr>
            <a:spLocks noGrp="1"/>
          </p:cNvSpPr>
          <p:nvPr>
            <p:ph type="body" sz="quarter" idx="13"/>
          </p:nvPr>
        </p:nvSpPr>
        <p:spPr>
          <a:xfrm>
            <a:off x="4663289" y="1074738"/>
            <a:ext cx="4373789" cy="53086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of advanced weather warning system developed by Honeywell.</a:t>
            </a:r>
          </a:p>
          <a:p>
            <a:pPr marL="0" indent="0">
              <a:buNone/>
            </a:pPr>
            <a:r>
              <a:rPr lang="en-US" dirty="0"/>
              <a:t>Extracted data can be used as a source of restrictions for UAV </a:t>
            </a:r>
          </a:p>
        </p:txBody>
      </p:sp>
      <p:sp>
        <p:nvSpPr>
          <p:cNvPr id="5" name="Slide Number Placeholder 4"/>
          <p:cNvSpPr>
            <a:spLocks noGrp="1"/>
          </p:cNvSpPr>
          <p:nvPr>
            <p:ph type="sldNum" sz="quarter" idx="14"/>
          </p:nvPr>
        </p:nvSpPr>
        <p:spPr/>
        <p:txBody>
          <a:bodyPr/>
          <a:lstStyle/>
          <a:p>
            <a:pPr>
              <a:defRPr/>
            </a:pPr>
            <a:fld id="{B570C130-3947-5746-9F16-5E7E49C44C45}" type="slidenum">
              <a:rPr lang="en-US" smtClean="0"/>
              <a:pPr>
                <a:defRPr/>
              </a:pPr>
              <a:t>15</a:t>
            </a:fld>
            <a:endParaRPr lang="en-US" dirty="0"/>
          </a:p>
        </p:txBody>
      </p:sp>
    </p:spTree>
    <p:extLst>
      <p:ext uri="{BB962C8B-B14F-4D97-AF65-F5344CB8AC3E}">
        <p14:creationId xmlns:p14="http://schemas.microsoft.com/office/powerpoint/2010/main" val="318447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Manned aviation constraints summary</a:t>
            </a:r>
          </a:p>
        </p:txBody>
      </p:sp>
      <p:sp>
        <p:nvSpPr>
          <p:cNvPr id="3" name="Text Placeholder 2"/>
          <p:cNvSpPr>
            <a:spLocks noGrp="1"/>
          </p:cNvSpPr>
          <p:nvPr>
            <p:ph type="body" sz="quarter" idx="10"/>
          </p:nvPr>
        </p:nvSpPr>
        <p:spPr/>
        <p:txBody>
          <a:bodyPr/>
          <a:lstStyle/>
          <a:p>
            <a:pPr marL="0" indent="0" algn="just">
              <a:buNone/>
            </a:pPr>
            <a:r>
              <a:rPr lang="en-US" dirty="0"/>
              <a:t>UAV must avoid all manned aviation at all costs, pilot usually does not have a chance to detect the unmanned vehicle of very small scale. There is no will to change the manned aviation regulations, therefore autonomous vehicles must adapt to this situation. </a:t>
            </a:r>
          </a:p>
          <a:p>
            <a:pPr marL="0" indent="0" algn="just">
              <a:buNone/>
            </a:pPr>
            <a:r>
              <a:rPr lang="en-US" dirty="0"/>
              <a:t>There was an effort to enforce ADS-B transmitter on every manned aviation vehicle, but it was refused by ICAO and other organizations.</a:t>
            </a:r>
          </a:p>
          <a:p>
            <a:pPr marL="0" indent="0" algn="just">
              <a:buNone/>
            </a:pPr>
            <a:endParaRPr lang="en-US" dirty="0"/>
          </a:p>
          <a:p>
            <a:pPr marL="0" indent="0" algn="just">
              <a:buNone/>
            </a:pPr>
            <a:r>
              <a:rPr lang="en-US" b="1" i="1" u="sng" dirty="0"/>
              <a:t>UAV must implement following</a:t>
            </a:r>
            <a:r>
              <a:rPr lang="en-US" dirty="0"/>
              <a:t>, to be successfully integrated into non-segregated airspace:</a:t>
            </a:r>
          </a:p>
          <a:p>
            <a:pPr algn="just"/>
            <a:r>
              <a:rPr lang="en-US" dirty="0"/>
              <a:t>Consider every manned aviation vehicle as blind adversary  </a:t>
            </a:r>
          </a:p>
          <a:p>
            <a:pPr algn="just"/>
            <a:r>
              <a:rPr lang="en-US" dirty="0"/>
              <a:t>Respect ICAO zonation of airspace and stay in F(E),G levels open for free flight</a:t>
            </a:r>
          </a:p>
          <a:p>
            <a:pPr algn="just"/>
            <a:r>
              <a:rPr lang="en-US" dirty="0"/>
              <a:t>Respect altitude constraints based on atmospheric pressure valid for region of operation (AMSL from airport/local authority)</a:t>
            </a:r>
          </a:p>
          <a:p>
            <a:pPr algn="just"/>
            <a:r>
              <a:rPr lang="en-US" dirty="0"/>
              <a:t>Respect weather conditions</a:t>
            </a:r>
          </a:p>
          <a:p>
            <a:pPr algn="just"/>
            <a:endParaRPr lang="en-US" dirty="0"/>
          </a:p>
          <a:p>
            <a:pPr algn="just"/>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16</a:t>
            </a:fld>
            <a:endParaRPr lang="en-US" dirty="0"/>
          </a:p>
        </p:txBody>
      </p:sp>
    </p:spTree>
    <p:extLst>
      <p:ext uri="{BB962C8B-B14F-4D97-AF65-F5344CB8AC3E}">
        <p14:creationId xmlns:p14="http://schemas.microsoft.com/office/powerpoint/2010/main" val="1642656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Manned aviation constraints impact on UAV</a:t>
            </a:r>
          </a:p>
        </p:txBody>
      </p:sp>
      <p:sp>
        <p:nvSpPr>
          <p:cNvPr id="3" name="Text Placeholder 2"/>
          <p:cNvSpPr>
            <a:spLocks noGrp="1"/>
          </p:cNvSpPr>
          <p:nvPr>
            <p:ph type="body" sz="quarter" idx="10"/>
          </p:nvPr>
        </p:nvSpPr>
        <p:spPr/>
        <p:txBody>
          <a:bodyPr/>
          <a:lstStyle/>
          <a:p>
            <a:pPr marL="0" indent="0" algn="just">
              <a:buNone/>
            </a:pPr>
            <a:r>
              <a:rPr lang="en-US" i="1" u="sng" dirty="0"/>
              <a:t>Constraints map, reference atmospheric pressure and weather map</a:t>
            </a:r>
            <a:r>
              <a:rPr lang="en-US" dirty="0"/>
              <a:t> is updated on hourly basis, therefore actual data from authorities must be considered by UAV (short term operations can be executed without established communication link)</a:t>
            </a:r>
          </a:p>
          <a:p>
            <a:pPr marL="0" indent="0">
              <a:buNone/>
            </a:pPr>
            <a:endParaRPr lang="en-US" dirty="0"/>
          </a:p>
          <a:p>
            <a:pPr marL="0" indent="0">
              <a:buNone/>
            </a:pPr>
            <a:r>
              <a:rPr lang="en-US" i="1" u="sng" dirty="0"/>
              <a:t>Outline of rules identified</a:t>
            </a:r>
            <a:r>
              <a:rPr lang="en-US" dirty="0"/>
              <a:t> from short analysis are like follow:</a:t>
            </a:r>
          </a:p>
          <a:p>
            <a:r>
              <a:rPr lang="en-US" dirty="0"/>
              <a:t>UAV must consider airspace and weather space constraints as virtual obstacles with very high avoidance priority</a:t>
            </a:r>
          </a:p>
          <a:p>
            <a:r>
              <a:rPr lang="en-US" dirty="0"/>
              <a:t>UAV must consider atmospheric pressure or have very precise altitude (AMSL and AGL) approximation</a:t>
            </a:r>
          </a:p>
          <a:p>
            <a:r>
              <a:rPr lang="en-US" dirty="0"/>
              <a:t>UAV must consider every manned aviation vehicle as adversary vehicle</a:t>
            </a:r>
          </a:p>
          <a:p>
            <a:endParaRPr lang="en-US" dirty="0"/>
          </a:p>
          <a:p>
            <a:pPr marL="0" indent="0">
              <a:buNone/>
            </a:pPr>
            <a:r>
              <a:rPr lang="en-US" dirty="0"/>
              <a:t>These rules can be reflected in long term planning and waypoint selection to dynamically append mission plan according to situation.</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17</a:t>
            </a:fld>
            <a:endParaRPr lang="en-US" dirty="0"/>
          </a:p>
        </p:txBody>
      </p:sp>
    </p:spTree>
    <p:extLst>
      <p:ext uri="{BB962C8B-B14F-4D97-AF65-F5344CB8AC3E}">
        <p14:creationId xmlns:p14="http://schemas.microsoft.com/office/powerpoint/2010/main" val="232392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avoidance priority</a:t>
            </a:r>
          </a:p>
        </p:txBody>
      </p:sp>
      <p:sp>
        <p:nvSpPr>
          <p:cNvPr id="3" name="Text Placeholder 2"/>
          <p:cNvSpPr>
            <a:spLocks noGrp="1"/>
          </p:cNvSpPr>
          <p:nvPr>
            <p:ph type="body" sz="quarter" idx="10"/>
          </p:nvPr>
        </p:nvSpPr>
        <p:spPr/>
        <p:txBody>
          <a:bodyPr/>
          <a:lstStyle/>
          <a:p>
            <a:pPr marL="0" indent="0">
              <a:buNone/>
            </a:pPr>
            <a:r>
              <a:rPr lang="en-US" dirty="0"/>
              <a:t>Our vision is based on various projects:</a:t>
            </a:r>
          </a:p>
          <a:p>
            <a:r>
              <a:rPr lang="en-US" dirty="0"/>
              <a:t>Amazon Drone platform – fully autonomous UAV</a:t>
            </a:r>
          </a:p>
          <a:p>
            <a:r>
              <a:rPr lang="en-US" dirty="0"/>
              <a:t>NASA – UTM (UAV Traffic Management) – rules in development</a:t>
            </a:r>
          </a:p>
          <a:p>
            <a:r>
              <a:rPr lang="en-US" dirty="0"/>
              <a:t>JARUS – SAA regulation framework (in development)</a:t>
            </a:r>
          </a:p>
          <a:p>
            <a:pPr marL="0" indent="0">
              <a:buNone/>
            </a:pPr>
            <a:endParaRPr lang="en-US" dirty="0"/>
          </a:p>
          <a:p>
            <a:pPr marL="0" indent="0">
              <a:buNone/>
            </a:pPr>
            <a:r>
              <a:rPr lang="en-US" dirty="0"/>
              <a:t>The rules of the air are formulated (ICAO annex II.) around avoidance priority, depending on technical capabilities of manned aircraft type (Jumbo jet should avoid glider due higher maneuverability).</a:t>
            </a:r>
          </a:p>
          <a:p>
            <a:pPr marL="0" indent="0">
              <a:buNone/>
            </a:pPr>
            <a:r>
              <a:rPr lang="en-US" dirty="0"/>
              <a:t>The expected behavior of UAV platform is given by following table:</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18968652"/>
              </p:ext>
            </p:extLst>
          </p:nvPr>
        </p:nvGraphicFramePr>
        <p:xfrm>
          <a:off x="514579" y="4301065"/>
          <a:ext cx="8002360" cy="1676400"/>
        </p:xfrm>
        <a:graphic>
          <a:graphicData uri="http://schemas.openxmlformats.org/drawingml/2006/table">
            <a:tbl>
              <a:tblPr firstRow="1" bandRow="1">
                <a:tableStyleId>{5C22544A-7EE6-4342-B048-85BDC9FD1C3A}</a:tableStyleId>
              </a:tblPr>
              <a:tblGrid>
                <a:gridCol w="2702754">
                  <a:extLst>
                    <a:ext uri="{9D8B030D-6E8A-4147-A177-3AD203B41FA5}">
                      <a16:colId xmlns:a16="http://schemas.microsoft.com/office/drawing/2014/main" val="20000"/>
                    </a:ext>
                  </a:extLst>
                </a:gridCol>
                <a:gridCol w="2633134">
                  <a:extLst>
                    <a:ext uri="{9D8B030D-6E8A-4147-A177-3AD203B41FA5}">
                      <a16:colId xmlns:a16="http://schemas.microsoft.com/office/drawing/2014/main" val="20001"/>
                    </a:ext>
                  </a:extLst>
                </a:gridCol>
                <a:gridCol w="2666472">
                  <a:extLst>
                    <a:ext uri="{9D8B030D-6E8A-4147-A177-3AD203B41FA5}">
                      <a16:colId xmlns:a16="http://schemas.microsoft.com/office/drawing/2014/main" val="20002"/>
                    </a:ext>
                  </a:extLst>
                </a:gridCol>
              </a:tblGrid>
              <a:tr h="316001">
                <a:tc>
                  <a:txBody>
                    <a:bodyPr/>
                    <a:lstStyle/>
                    <a:p>
                      <a:r>
                        <a:rPr lang="en-US" sz="1600" dirty="0"/>
                        <a:t>Intruder</a:t>
                      </a:r>
                    </a:p>
                  </a:txBody>
                  <a:tcPr/>
                </a:tc>
                <a:tc>
                  <a:txBody>
                    <a:bodyPr/>
                    <a:lstStyle/>
                    <a:p>
                      <a:r>
                        <a:rPr lang="en-US" sz="1600" dirty="0"/>
                        <a:t>Our</a:t>
                      </a:r>
                      <a:r>
                        <a:rPr lang="en-US" sz="1600" baseline="0" dirty="0"/>
                        <a:t> vehicle</a:t>
                      </a:r>
                      <a:endParaRPr lang="en-US" sz="1600" dirty="0"/>
                    </a:p>
                  </a:txBody>
                  <a:tcPr/>
                </a:tc>
                <a:tc>
                  <a:txBody>
                    <a:bodyPr/>
                    <a:lstStyle/>
                    <a:p>
                      <a:r>
                        <a:rPr lang="en-US" sz="1600" dirty="0"/>
                        <a:t>Priority</a:t>
                      </a:r>
                    </a:p>
                  </a:txBody>
                  <a:tcPr/>
                </a:tc>
                <a:extLst>
                  <a:ext uri="{0D108BD9-81ED-4DB2-BD59-A6C34878D82A}">
                    <a16:rowId xmlns:a16="http://schemas.microsoft.com/office/drawing/2014/main" val="10000"/>
                  </a:ext>
                </a:extLst>
              </a:tr>
              <a:tr h="316001">
                <a:tc>
                  <a:txBody>
                    <a:bodyPr/>
                    <a:lstStyle/>
                    <a:p>
                      <a:r>
                        <a:rPr lang="en-US" sz="1600" dirty="0"/>
                        <a:t>Manned aircraft</a:t>
                      </a:r>
                    </a:p>
                  </a:txBody>
                  <a:tcPr/>
                </a:tc>
                <a:tc>
                  <a:txBody>
                    <a:bodyPr/>
                    <a:lstStyle/>
                    <a:p>
                      <a:r>
                        <a:rPr lang="en-US" sz="1600" dirty="0"/>
                        <a:t>Any UAV</a:t>
                      </a:r>
                    </a:p>
                  </a:txBody>
                  <a:tcPr/>
                </a:tc>
                <a:tc>
                  <a:txBody>
                    <a:bodyPr/>
                    <a:lstStyle/>
                    <a:p>
                      <a:r>
                        <a:rPr lang="en-US" sz="1600" dirty="0"/>
                        <a:t>Manned aircraft</a:t>
                      </a:r>
                    </a:p>
                  </a:txBody>
                  <a:tcPr/>
                </a:tc>
                <a:extLst>
                  <a:ext uri="{0D108BD9-81ED-4DB2-BD59-A6C34878D82A}">
                    <a16:rowId xmlns:a16="http://schemas.microsoft.com/office/drawing/2014/main" val="10001"/>
                  </a:ext>
                </a:extLst>
              </a:tr>
              <a:tr h="316001">
                <a:tc>
                  <a:txBody>
                    <a:bodyPr/>
                    <a:lstStyle/>
                    <a:p>
                      <a:r>
                        <a:rPr lang="en-US" sz="1600" dirty="0"/>
                        <a:t>VLOS piloted</a:t>
                      </a:r>
                      <a:r>
                        <a:rPr lang="en-US" sz="1600" baseline="0" dirty="0"/>
                        <a:t> UAV</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VLOS piloted</a:t>
                      </a:r>
                      <a:r>
                        <a:rPr lang="en-US" sz="1600" baseline="0" dirty="0"/>
                        <a:t> UAV</a:t>
                      </a:r>
                      <a:endParaRPr lang="en-US" sz="1600" dirty="0"/>
                    </a:p>
                  </a:txBody>
                  <a:tcPr/>
                </a:tc>
                <a:tc>
                  <a:txBody>
                    <a:bodyPr/>
                    <a:lstStyle/>
                    <a:p>
                      <a:r>
                        <a:rPr lang="en-US" sz="1600" dirty="0"/>
                        <a:t>Coordinated avoidance</a:t>
                      </a:r>
                    </a:p>
                  </a:txBody>
                  <a:tcPr/>
                </a:tc>
                <a:extLst>
                  <a:ext uri="{0D108BD9-81ED-4DB2-BD59-A6C34878D82A}">
                    <a16:rowId xmlns:a16="http://schemas.microsoft.com/office/drawing/2014/main" val="10002"/>
                  </a:ext>
                </a:extLst>
              </a:tr>
              <a:tr h="3160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VLOS piloted</a:t>
                      </a:r>
                      <a:r>
                        <a:rPr lang="en-US" sz="1600" baseline="0" dirty="0"/>
                        <a:t> UAV</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Autonomous</a:t>
                      </a:r>
                      <a:r>
                        <a:rPr lang="en-US" sz="1600" baseline="0" dirty="0"/>
                        <a:t> UAV</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Autonomous</a:t>
                      </a:r>
                      <a:r>
                        <a:rPr lang="en-US" sz="1600" baseline="0" dirty="0"/>
                        <a:t> UAV</a:t>
                      </a:r>
                      <a:endParaRPr lang="en-US" sz="1600" dirty="0"/>
                    </a:p>
                  </a:txBody>
                  <a:tcPr/>
                </a:tc>
                <a:extLst>
                  <a:ext uri="{0D108BD9-81ED-4DB2-BD59-A6C34878D82A}">
                    <a16:rowId xmlns:a16="http://schemas.microsoft.com/office/drawing/2014/main" val="10003"/>
                  </a:ext>
                </a:extLst>
              </a:tr>
              <a:tr h="3160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Autonomous</a:t>
                      </a:r>
                      <a:r>
                        <a:rPr lang="en-US" sz="1600" baseline="0" dirty="0"/>
                        <a:t> UAV</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Autonomous</a:t>
                      </a:r>
                      <a:r>
                        <a:rPr lang="en-US" sz="1600" baseline="0" dirty="0"/>
                        <a:t> UAV</a:t>
                      </a:r>
                      <a:endParaRPr lang="en-US" sz="1600" dirty="0"/>
                    </a:p>
                  </a:txBody>
                  <a:tcPr/>
                </a:tc>
                <a:tc>
                  <a:txBody>
                    <a:bodyPr/>
                    <a:lstStyle/>
                    <a:p>
                      <a:r>
                        <a:rPr lang="en-US" sz="1600" dirty="0"/>
                        <a:t>Coordinated avoidance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517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Text Placeholder 2"/>
          <p:cNvSpPr>
            <a:spLocks noGrp="1"/>
          </p:cNvSpPr>
          <p:nvPr>
            <p:ph type="body" sz="quarter" idx="10"/>
          </p:nvPr>
        </p:nvSpPr>
        <p:spPr/>
        <p:txBody>
          <a:bodyPr>
            <a:normAutofit lnSpcReduction="10000"/>
          </a:bodyPr>
          <a:lstStyle/>
          <a:p>
            <a:pPr marL="0" indent="0">
              <a:buNone/>
            </a:pPr>
            <a:r>
              <a:rPr lang="en-US" b="1" i="1" dirty="0"/>
              <a:t>Introduction</a:t>
            </a:r>
          </a:p>
          <a:p>
            <a:r>
              <a:rPr lang="en-US" dirty="0"/>
              <a:t>Airspace segmentation </a:t>
            </a:r>
          </a:p>
          <a:p>
            <a:endParaRPr lang="en-US" dirty="0"/>
          </a:p>
          <a:p>
            <a:pPr marL="0" indent="0">
              <a:buNone/>
            </a:pPr>
            <a:r>
              <a:rPr lang="en-US" b="1" i="1" dirty="0"/>
              <a:t>Expected mission types and constraints </a:t>
            </a:r>
          </a:p>
          <a:p>
            <a:r>
              <a:rPr lang="en-US" dirty="0"/>
              <a:t>Surveillance and reconnaissance tasks 	(Civil/Military)</a:t>
            </a:r>
          </a:p>
          <a:p>
            <a:r>
              <a:rPr lang="en-US" dirty="0"/>
              <a:t>Low altitude flight							(Civil/Military)</a:t>
            </a:r>
          </a:p>
          <a:p>
            <a:r>
              <a:rPr lang="en-US" dirty="0"/>
              <a:t>Package delivery							(Civil/Military)</a:t>
            </a:r>
          </a:p>
          <a:p>
            <a:pPr marL="0" indent="0">
              <a:buNone/>
            </a:pPr>
            <a:endParaRPr lang="en-US" dirty="0"/>
          </a:p>
          <a:p>
            <a:pPr marL="0" indent="0">
              <a:buNone/>
            </a:pPr>
            <a:r>
              <a:rPr lang="en-US" b="1" i="1" dirty="0"/>
              <a:t>Constraints and rules in non segregated air space</a:t>
            </a:r>
          </a:p>
          <a:p>
            <a:r>
              <a:rPr lang="en-US" dirty="0"/>
              <a:t>ICAO and manned aviation viewpoint on UAV/RPAS systems</a:t>
            </a:r>
          </a:p>
          <a:p>
            <a:r>
              <a:rPr lang="en-US" dirty="0"/>
              <a:t>Expected minimal behavior definition</a:t>
            </a:r>
          </a:p>
          <a:p>
            <a:r>
              <a:rPr lang="en-US" dirty="0"/>
              <a:t>Air Traffic Management constraints</a:t>
            </a:r>
          </a:p>
          <a:p>
            <a:r>
              <a:rPr lang="en-US" dirty="0"/>
              <a:t>Weather avoidance constraints</a:t>
            </a:r>
          </a:p>
          <a:p>
            <a:r>
              <a:rPr lang="en-US" dirty="0"/>
              <a:t>Rules of the Air</a:t>
            </a:r>
          </a:p>
          <a:p>
            <a:r>
              <a:rPr lang="en-US" dirty="0"/>
              <a:t>Avoidance priority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a:t>
            </a:fld>
            <a:endParaRPr lang="en-US" dirty="0"/>
          </a:p>
        </p:txBody>
      </p:sp>
    </p:spTree>
    <p:extLst>
      <p:ext uri="{BB962C8B-B14F-4D97-AF65-F5344CB8AC3E}">
        <p14:creationId xmlns:p14="http://schemas.microsoft.com/office/powerpoint/2010/main" val="1414540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the air – “Right of the way”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19</a:t>
            </a:fld>
            <a:endParaRPr lang="en-US" dirty="0"/>
          </a:p>
        </p:txBody>
      </p:sp>
      <p:pic>
        <p:nvPicPr>
          <p:cNvPr id="1026" name="Picture 2" descr="https://libraryeuroparl.files.wordpress.com/2016/01/eprs-briefing-573933-new-civil-aviation-safety-rules.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7" y="990072"/>
            <a:ext cx="8002360" cy="533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95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Aviation classes for immediate avoidance</a:t>
            </a:r>
          </a:p>
        </p:txBody>
      </p:sp>
      <p:sp>
        <p:nvSpPr>
          <p:cNvPr id="3" name="Text Placeholder 2"/>
          <p:cNvSpPr>
            <a:spLocks noGrp="1"/>
          </p:cNvSpPr>
          <p:nvPr>
            <p:ph type="body" sz="quarter" idx="10"/>
          </p:nvPr>
        </p:nvSpPr>
        <p:spPr/>
        <p:txBody>
          <a:bodyPr/>
          <a:lstStyle/>
          <a:p>
            <a:pPr marL="0" indent="0">
              <a:buNone/>
            </a:pPr>
            <a:r>
              <a:rPr lang="en-US" b="1" i="1" u="sng" dirty="0"/>
              <a:t>FIRST:</a:t>
            </a:r>
            <a:r>
              <a:rPr lang="en-US" dirty="0"/>
              <a:t> Manned aviation in distress</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0" indent="0">
              <a:buNone/>
            </a:pPr>
            <a:r>
              <a:rPr lang="en-US" b="1" i="1" u="sng" dirty="0"/>
              <a:t>SECOND</a:t>
            </a:r>
            <a:r>
              <a:rPr lang="en-US" dirty="0"/>
              <a:t> Balloons                           </a:t>
            </a:r>
            <a:r>
              <a:rPr lang="en-US" b="1" i="1" u="sng" dirty="0"/>
              <a:t>THIRD</a:t>
            </a:r>
            <a:r>
              <a:rPr lang="en-US" dirty="0"/>
              <a:t> Gliders </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20</a:t>
            </a:fld>
            <a:endParaRPr lang="en-US" dirty="0"/>
          </a:p>
        </p:txBody>
      </p:sp>
      <p:pic>
        <p:nvPicPr>
          <p:cNvPr id="1026" name="Picture 2" descr="Výsledok vyhľadávania obrázkov pre dopyt ces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04" y="1527101"/>
            <a:ext cx="3442892" cy="2302887"/>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4436721" y="1967346"/>
            <a:ext cx="3731491" cy="612648"/>
          </a:xfrm>
          <a:prstGeom prst="wedgeRoundRectCallout">
            <a:avLst>
              <a:gd name="adj1" fmla="val -78259"/>
              <a:gd name="adj2" fmla="val 48932"/>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Mayday, mayday, mayday!</a:t>
            </a:r>
          </a:p>
        </p:txBody>
      </p:sp>
      <p:pic>
        <p:nvPicPr>
          <p:cNvPr id="1032" name="Picture 8" descr="Výsledok vyhľadávania obrázkov pre dopyt hot air ball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64" y="4385207"/>
            <a:ext cx="1562389" cy="19981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ýsledok vyhľadávania obrázkov pre dopyt gli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837" y="4611990"/>
            <a:ext cx="2410060" cy="156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456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Aviation classes for immediate avoidance</a:t>
            </a:r>
          </a:p>
        </p:txBody>
      </p:sp>
      <p:sp>
        <p:nvSpPr>
          <p:cNvPr id="3" name="Text Placeholder 2"/>
          <p:cNvSpPr>
            <a:spLocks noGrp="1"/>
          </p:cNvSpPr>
          <p:nvPr>
            <p:ph type="body" sz="quarter" idx="10"/>
          </p:nvPr>
        </p:nvSpPr>
        <p:spPr/>
        <p:txBody>
          <a:bodyPr/>
          <a:lstStyle/>
          <a:p>
            <a:pPr marL="0" indent="0">
              <a:buNone/>
            </a:pPr>
            <a:r>
              <a:rPr lang="en-US" b="1" i="1" u="sng" dirty="0"/>
              <a:t>FOURTH:</a:t>
            </a:r>
            <a:r>
              <a:rPr lang="en-US" b="1" dirty="0"/>
              <a:t> </a:t>
            </a:r>
            <a:r>
              <a:rPr lang="en-US" dirty="0"/>
              <a:t>Aerial fueling and towing</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21</a:t>
            </a:fld>
            <a:endParaRPr lang="en-US" dirty="0"/>
          </a:p>
        </p:txBody>
      </p:sp>
      <p:pic>
        <p:nvPicPr>
          <p:cNvPr id="2050" name="Picture 2" descr="https://upload.wikimedia.org/wikipedia/commons/a/a6/Helicopter_aerial_refue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l="10074" t="17277" r="6551" b="11458"/>
          <a:stretch/>
        </p:blipFill>
        <p:spPr bwMode="auto">
          <a:xfrm>
            <a:off x="647928" y="1524000"/>
            <a:ext cx="4114572" cy="22924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ýsledok vyhľadávania obrázkov pre dopyt aerial to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28" y="4010856"/>
            <a:ext cx="5715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5002934" y="1524000"/>
            <a:ext cx="3731491" cy="612648"/>
          </a:xfrm>
          <a:prstGeom prst="wedgeRoundRectCallout">
            <a:avLst>
              <a:gd name="adj1" fmla="val -78259"/>
              <a:gd name="adj2" fmla="val 48932"/>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Fueling of aircraft</a:t>
            </a:r>
          </a:p>
        </p:txBody>
      </p:sp>
      <p:sp>
        <p:nvSpPr>
          <p:cNvPr id="8" name="Rounded Rectangular Callout 7"/>
          <p:cNvSpPr/>
          <p:nvPr/>
        </p:nvSpPr>
        <p:spPr>
          <a:xfrm>
            <a:off x="5002934" y="3969608"/>
            <a:ext cx="3731491" cy="612648"/>
          </a:xfrm>
          <a:prstGeom prst="wedgeRoundRectCallout">
            <a:avLst>
              <a:gd name="adj1" fmla="val -117058"/>
              <a:gd name="adj2" fmla="val 27166"/>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Towing a sign, aircraft or other dependable load</a:t>
            </a:r>
          </a:p>
        </p:txBody>
      </p:sp>
    </p:spTree>
    <p:extLst>
      <p:ext uri="{BB962C8B-B14F-4D97-AF65-F5344CB8AC3E}">
        <p14:creationId xmlns:p14="http://schemas.microsoft.com/office/powerpoint/2010/main" val="13863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Aviation classes for immediate avoidance</a:t>
            </a:r>
          </a:p>
        </p:txBody>
      </p:sp>
      <p:sp>
        <p:nvSpPr>
          <p:cNvPr id="3" name="Text Placeholder 2"/>
          <p:cNvSpPr>
            <a:spLocks noGrp="1"/>
          </p:cNvSpPr>
          <p:nvPr>
            <p:ph type="body" sz="quarter" idx="10"/>
          </p:nvPr>
        </p:nvSpPr>
        <p:spPr/>
        <p:txBody>
          <a:bodyPr/>
          <a:lstStyle/>
          <a:p>
            <a:pPr marL="0" indent="0">
              <a:buNone/>
            </a:pPr>
            <a:r>
              <a:rPr lang="en-US" b="1" i="1" u="sng" dirty="0"/>
              <a:t>FIFTH:</a:t>
            </a:r>
            <a:r>
              <a:rPr lang="en-US" dirty="0"/>
              <a:t> Airships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i="1" u="sng" dirty="0"/>
              <a:t>Sixth:</a:t>
            </a:r>
            <a:r>
              <a:rPr lang="en-US" b="1" i="1" dirty="0"/>
              <a:t> </a:t>
            </a:r>
            <a:r>
              <a:rPr lang="en-US" dirty="0"/>
              <a:t>Manned aviation with propeller </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22</a:t>
            </a:fld>
            <a:endParaRPr lang="en-US" dirty="0"/>
          </a:p>
        </p:txBody>
      </p:sp>
      <p:pic>
        <p:nvPicPr>
          <p:cNvPr id="3074" name="Picture 2" descr="Výsledok vyhľadávania obrázkov pre dopyt airship steampu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 y="1433514"/>
            <a:ext cx="3600009" cy="19562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ýsledok vyhľadávania obrázkov pre dopyt apache copter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3943" t="22750" r="6335" b="17601"/>
          <a:stretch/>
        </p:blipFill>
        <p:spPr bwMode="auto">
          <a:xfrm>
            <a:off x="514578" y="4027051"/>
            <a:ext cx="3008566" cy="11268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ýsledok vyhľadávania obrázkov pre dopyt jumbo jet white background"/>
          <p:cNvPicPr>
            <a:picLocks noChangeAspect="1" noChangeArrowheads="1"/>
          </p:cNvPicPr>
          <p:nvPr/>
        </p:nvPicPr>
        <p:blipFill rotWithShape="1">
          <a:blip r:embed="rId4">
            <a:extLst>
              <a:ext uri="{28A0092B-C50C-407E-A947-70E740481C1C}">
                <a14:useLocalDpi xmlns:a14="http://schemas.microsoft.com/office/drawing/2010/main" val="0"/>
              </a:ext>
            </a:extLst>
          </a:blip>
          <a:srcRect l="3380" t="26525" b="24385"/>
          <a:stretch/>
        </p:blipFill>
        <p:spPr bwMode="auto">
          <a:xfrm>
            <a:off x="674253" y="5213927"/>
            <a:ext cx="2944957" cy="7481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Výsledok vyhľadávania obrázkov pre dopyt motor paragliding white 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210" y="3964901"/>
            <a:ext cx="2162754" cy="24030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ýsledok vyhľadávania obrázkov pre dopyt motor glider white backgrou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666" y="4255077"/>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86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unmanned aviation classes</a:t>
            </a:r>
          </a:p>
        </p:txBody>
      </p:sp>
      <p:sp>
        <p:nvSpPr>
          <p:cNvPr id="3" name="Text Placeholder 2"/>
          <p:cNvSpPr>
            <a:spLocks noGrp="1"/>
          </p:cNvSpPr>
          <p:nvPr>
            <p:ph type="body" sz="quarter" idx="10"/>
          </p:nvPr>
        </p:nvSpPr>
        <p:spPr/>
        <p:txBody>
          <a:bodyPr/>
          <a:lstStyle/>
          <a:p>
            <a:pPr marL="0" indent="0">
              <a:buNone/>
            </a:pPr>
            <a:r>
              <a:rPr lang="en-US" b="1" i="1" u="sng" dirty="0"/>
              <a:t>Seventh:</a:t>
            </a:r>
            <a:r>
              <a:rPr lang="en-US" dirty="0"/>
              <a:t> Unmanned aviation with standardized avoidance system</a:t>
            </a:r>
          </a:p>
          <a:p>
            <a:pPr marL="0" indent="0">
              <a:buNone/>
            </a:pPr>
            <a:endParaRPr lang="en-US" dirty="0"/>
          </a:p>
          <a:p>
            <a:pPr marL="0" indent="0">
              <a:buNone/>
            </a:pPr>
            <a:endParaRPr lang="en-US" b="1" i="1" u="sng" dirty="0"/>
          </a:p>
          <a:p>
            <a:pPr marL="0" indent="0">
              <a:buNone/>
            </a:pPr>
            <a:endParaRPr lang="en-US" b="1" i="1" u="sng" dirty="0"/>
          </a:p>
          <a:p>
            <a:pPr marL="0" indent="0">
              <a:buNone/>
            </a:pPr>
            <a:endParaRPr lang="en-US" b="1" i="1" u="sng" dirty="0"/>
          </a:p>
          <a:p>
            <a:pPr marL="0" indent="0">
              <a:buNone/>
            </a:pPr>
            <a:endParaRPr lang="en-US" b="1" i="1" u="sng" dirty="0"/>
          </a:p>
          <a:p>
            <a:pPr marL="0" indent="0">
              <a:buNone/>
            </a:pPr>
            <a:endParaRPr lang="en-US" b="1" i="1" u="sng" dirty="0"/>
          </a:p>
          <a:p>
            <a:pPr marL="0" indent="0">
              <a:buNone/>
            </a:pPr>
            <a:endParaRPr lang="en-US" b="1" i="1" u="sng" dirty="0"/>
          </a:p>
          <a:p>
            <a:pPr marL="0" indent="0">
              <a:buNone/>
            </a:pPr>
            <a:r>
              <a:rPr lang="en-US" b="1" i="1" u="sng" dirty="0"/>
              <a:t>Eighth:</a:t>
            </a:r>
            <a:r>
              <a:rPr lang="en-US" dirty="0"/>
              <a:t> Unmanned aviation for VLOS operations piloted from ground</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23</a:t>
            </a:fld>
            <a:endParaRPr lang="en-US" dirty="0"/>
          </a:p>
        </p:txBody>
      </p:sp>
      <p:pic>
        <p:nvPicPr>
          <p:cNvPr id="4098" name="Picture 2" descr="Výsledok vyhľadávania obrázkov pre dopyt big UAV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359" y="1637467"/>
            <a:ext cx="4148570" cy="20915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ýsledok vyhľadávania obrázkov pre dopyt big UAV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19914" t="33211" r="4476" b="15227"/>
          <a:stretch/>
        </p:blipFill>
        <p:spPr bwMode="auto">
          <a:xfrm>
            <a:off x="514350" y="4433455"/>
            <a:ext cx="4168258" cy="185650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Výsledok vyhľadávania obrázkov pre dopyt x8 uav skywalker"/>
          <p:cNvPicPr>
            <a:picLocks noChangeAspect="1" noChangeArrowheads="1"/>
          </p:cNvPicPr>
          <p:nvPr/>
        </p:nvPicPr>
        <p:blipFill rotWithShape="1">
          <a:blip r:embed="rId4">
            <a:extLst>
              <a:ext uri="{28A0092B-C50C-407E-A947-70E740481C1C}">
                <a14:useLocalDpi xmlns:a14="http://schemas.microsoft.com/office/drawing/2010/main" val="0"/>
              </a:ext>
            </a:extLst>
          </a:blip>
          <a:srcRect l="21730" t="5249" r="20409" b="8903"/>
          <a:stretch/>
        </p:blipFill>
        <p:spPr bwMode="auto">
          <a:xfrm>
            <a:off x="5733645" y="4433455"/>
            <a:ext cx="1712567" cy="1687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17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of the way rules</a:t>
            </a:r>
          </a:p>
        </p:txBody>
      </p:sp>
      <p:sp>
        <p:nvSpPr>
          <p:cNvPr id="3" name="Text Placeholder 2"/>
          <p:cNvSpPr>
            <a:spLocks noGrp="1"/>
          </p:cNvSpPr>
          <p:nvPr>
            <p:ph type="body" sz="quarter" idx="10"/>
          </p:nvPr>
        </p:nvSpPr>
        <p:spPr/>
        <p:txBody>
          <a:bodyPr/>
          <a:lstStyle/>
          <a:p>
            <a:r>
              <a:rPr lang="en-US" dirty="0"/>
              <a:t>Right of the way rules aid pilots in avoiding each other visually</a:t>
            </a:r>
          </a:p>
          <a:p>
            <a:r>
              <a:rPr lang="en-US" dirty="0"/>
              <a:t>The rules are found:</a:t>
            </a:r>
          </a:p>
          <a:p>
            <a:pPr lvl="1"/>
            <a:r>
              <a:rPr lang="en-US" dirty="0"/>
              <a:t>Part 91 Federal Aviation Regulation (USA)</a:t>
            </a:r>
          </a:p>
          <a:p>
            <a:pPr lvl="1"/>
            <a:r>
              <a:rPr lang="en-US" dirty="0"/>
              <a:t>ICAO Annex 2 -&gt; Chapter 3  - General Rules -&gt; 3.2 Avoidance of collisions -&gt; 3.2.2 Right of way (International)</a:t>
            </a:r>
          </a:p>
          <a:p>
            <a:endParaRPr lang="en-US" dirty="0"/>
          </a:p>
          <a:p>
            <a:r>
              <a:rPr lang="en-US" dirty="0"/>
              <a:t>When aircrafts are converging, the right of way is generally given to the least maneuverable aircraft (higher class)</a:t>
            </a:r>
          </a:p>
          <a:p>
            <a:r>
              <a:rPr lang="en-US" dirty="0"/>
              <a:t>The aircraft now having the right of the way is to pass well clear of the aircraft having the right of the way</a:t>
            </a:r>
          </a:p>
          <a:p>
            <a:endParaRPr lang="en-US" dirty="0"/>
          </a:p>
          <a:p>
            <a:r>
              <a:rPr lang="en-US" dirty="0"/>
              <a:t>Application for rules of the air in case of UAV seems to be reduced to immediate avoidance in case of manned aviation</a:t>
            </a:r>
          </a:p>
          <a:p>
            <a:r>
              <a:rPr lang="en-US" dirty="0"/>
              <a:t>The avoidance rules can be applied between the same class of UAV</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24</a:t>
            </a:fld>
            <a:endParaRPr lang="en-US" dirty="0"/>
          </a:p>
        </p:txBody>
      </p:sp>
    </p:spTree>
    <p:extLst>
      <p:ext uri="{BB962C8B-B14F-4D97-AF65-F5344CB8AC3E}">
        <p14:creationId xmlns:p14="http://schemas.microsoft.com/office/powerpoint/2010/main" val="2109444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25</a:t>
            </a:fld>
            <a:endParaRPr lang="en-US" dirty="0"/>
          </a:p>
        </p:txBody>
      </p:sp>
      <p:sp>
        <p:nvSpPr>
          <p:cNvPr id="16" name="Pie 15"/>
          <p:cNvSpPr/>
          <p:nvPr/>
        </p:nvSpPr>
        <p:spPr>
          <a:xfrm>
            <a:off x="959955" y="92522"/>
            <a:ext cx="3014039" cy="3014039"/>
          </a:xfrm>
          <a:prstGeom prst="pie">
            <a:avLst>
              <a:gd name="adj1" fmla="val 0"/>
              <a:gd name="adj2" fmla="val 5375887"/>
            </a:avLst>
          </a:prstGeom>
          <a:solidFill>
            <a:schemeClr val="accent6">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tx1"/>
              </a:solidFill>
            </a:endParaRPr>
          </a:p>
        </p:txBody>
      </p:sp>
      <p:pic>
        <p:nvPicPr>
          <p:cNvPr id="5122"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a:off x="2019300" y="5351733"/>
            <a:ext cx="895350" cy="934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16200000">
            <a:off x="6962775" y="1132158"/>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6" idx="0"/>
          </p:cNvCxnSpPr>
          <p:nvPr/>
        </p:nvCxnSpPr>
        <p:spPr>
          <a:xfrm flipH="1">
            <a:off x="228600" y="1599542"/>
            <a:ext cx="6714466" cy="658"/>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9" name="Straight Connector 8"/>
          <p:cNvCxnSpPr>
            <a:endCxn id="5122" idx="0"/>
          </p:cNvCxnSpPr>
          <p:nvPr/>
        </p:nvCxnSpPr>
        <p:spPr>
          <a:xfrm>
            <a:off x="2466975" y="1009650"/>
            <a:ext cx="0" cy="4342083"/>
          </a:xfrm>
          <a:prstGeom prst="line">
            <a:avLst/>
          </a:prstGeom>
          <a:ln>
            <a:prstDash val="dash"/>
          </a:ln>
        </p:spPr>
        <p:style>
          <a:lnRef idx="3">
            <a:schemeClr val="accent3"/>
          </a:lnRef>
          <a:fillRef idx="0">
            <a:schemeClr val="accent3"/>
          </a:fillRef>
          <a:effectRef idx="2">
            <a:schemeClr val="accent3"/>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2655065" y="2099215"/>
                <a:ext cx="9622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70</m:t>
                          </m:r>
                        </m:e>
                        <m:sup>
                          <m:r>
                            <a:rPr lang="en-US" b="0" i="1" smtClean="0">
                              <a:latin typeface="Cambria Math" panose="02040503050406030204" pitchFamily="18" charset="0"/>
                            </a:rPr>
                            <m:t>𝑜</m:t>
                          </m:r>
                        </m:sup>
                      </m:sSup>
                      <m:r>
                        <a:rPr lang="en-US" b="0" i="1" smtClean="0">
                          <a:latin typeface="Cambria Math" panose="02040503050406030204" pitchFamily="18" charset="0"/>
                        </a:rPr>
                        <m:t> </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655065" y="2099215"/>
                <a:ext cx="962251" cy="276999"/>
              </a:xfrm>
              <a:prstGeom prst="rect">
                <a:avLst/>
              </a:prstGeom>
              <a:blipFill rotWithShape="0">
                <a:blip r:embed="rId3"/>
                <a:stretch>
                  <a:fillRect l="-637" b="-13043"/>
                </a:stretch>
              </a:blipFill>
            </p:spPr>
            <p:txBody>
              <a:bodyPr/>
              <a:lstStyle/>
              <a:p>
                <a:r>
                  <a:rPr lang="en-US">
                    <a:noFill/>
                  </a:rPr>
                  <a:t> </a:t>
                </a:r>
              </a:p>
            </p:txBody>
          </p:sp>
        </mc:Fallback>
      </mc:AlternateContent>
      <p:sp>
        <p:nvSpPr>
          <p:cNvPr id="18" name="Rounded Rectangle 17"/>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The aircraft on other right, hast the right of the way</a:t>
            </a:r>
          </a:p>
        </p:txBody>
      </p:sp>
    </p:spTree>
    <p:extLst>
      <p:ext uri="{BB962C8B-B14F-4D97-AF65-F5344CB8AC3E}">
        <p14:creationId xmlns:p14="http://schemas.microsoft.com/office/powerpoint/2010/main" val="2921713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26</a:t>
            </a:fld>
            <a:endParaRPr lang="en-US" dirty="0"/>
          </a:p>
        </p:txBody>
      </p:sp>
      <p:pic>
        <p:nvPicPr>
          <p:cNvPr id="5122"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a:off x="2019300" y="5351733"/>
            <a:ext cx="895350" cy="934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16200000">
            <a:off x="6962775" y="1132158"/>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6" idx="0"/>
          </p:cNvCxnSpPr>
          <p:nvPr/>
        </p:nvCxnSpPr>
        <p:spPr>
          <a:xfrm flipH="1">
            <a:off x="228600" y="1599542"/>
            <a:ext cx="6714466" cy="658"/>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Freeform 7"/>
          <p:cNvSpPr/>
          <p:nvPr/>
        </p:nvSpPr>
        <p:spPr>
          <a:xfrm>
            <a:off x="2470150" y="2489200"/>
            <a:ext cx="5334000" cy="2870200"/>
          </a:xfrm>
          <a:custGeom>
            <a:avLst/>
            <a:gdLst>
              <a:gd name="connsiteX0" fmla="*/ 0 w 5334000"/>
              <a:gd name="connsiteY0" fmla="*/ 2870200 h 2870200"/>
              <a:gd name="connsiteX1" fmla="*/ 1327150 w 5334000"/>
              <a:gd name="connsiteY1" fmla="*/ 457200 h 2870200"/>
              <a:gd name="connsiteX2" fmla="*/ 5334000 w 5334000"/>
              <a:gd name="connsiteY2" fmla="*/ 0 h 2870200"/>
            </a:gdLst>
            <a:ahLst/>
            <a:cxnLst>
              <a:cxn ang="0">
                <a:pos x="connsiteX0" y="connsiteY0"/>
              </a:cxn>
              <a:cxn ang="0">
                <a:pos x="connsiteX1" y="connsiteY1"/>
              </a:cxn>
              <a:cxn ang="0">
                <a:pos x="connsiteX2" y="connsiteY2"/>
              </a:cxn>
            </a:cxnLst>
            <a:rect l="l" t="t" r="r" b="b"/>
            <a:pathLst>
              <a:path w="5334000" h="2870200">
                <a:moveTo>
                  <a:pt x="0" y="2870200"/>
                </a:moveTo>
                <a:cubicBezTo>
                  <a:pt x="219075" y="1902883"/>
                  <a:pt x="438150" y="935567"/>
                  <a:pt x="1327150" y="457200"/>
                </a:cubicBezTo>
                <a:cubicBezTo>
                  <a:pt x="2216150" y="-21167"/>
                  <a:pt x="4552950" y="164042"/>
                  <a:pt x="5334000" y="0"/>
                </a:cubicBezTo>
              </a:path>
            </a:pathLst>
          </a:custGeom>
          <a:ln>
            <a:prstDash val="dash"/>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4500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The aircraft on other right, hast the right of the way</a:t>
            </a:r>
          </a:p>
        </p:txBody>
      </p:sp>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27</a:t>
            </a:fld>
            <a:endParaRPr lang="en-US" dirty="0"/>
          </a:p>
        </p:txBody>
      </p:sp>
      <p:cxnSp>
        <p:nvCxnSpPr>
          <p:cNvPr id="7" name="Straight Connector 6"/>
          <p:cNvCxnSpPr/>
          <p:nvPr/>
        </p:nvCxnSpPr>
        <p:spPr>
          <a:xfrm flipH="1" flipV="1">
            <a:off x="755650" y="1615245"/>
            <a:ext cx="6127750" cy="1"/>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Freeform 7"/>
          <p:cNvSpPr/>
          <p:nvPr/>
        </p:nvSpPr>
        <p:spPr>
          <a:xfrm>
            <a:off x="2470150" y="2489200"/>
            <a:ext cx="5334000" cy="2870200"/>
          </a:xfrm>
          <a:custGeom>
            <a:avLst/>
            <a:gdLst>
              <a:gd name="connsiteX0" fmla="*/ 0 w 5334000"/>
              <a:gd name="connsiteY0" fmla="*/ 2870200 h 2870200"/>
              <a:gd name="connsiteX1" fmla="*/ 1327150 w 5334000"/>
              <a:gd name="connsiteY1" fmla="*/ 457200 h 2870200"/>
              <a:gd name="connsiteX2" fmla="*/ 5334000 w 5334000"/>
              <a:gd name="connsiteY2" fmla="*/ 0 h 2870200"/>
            </a:gdLst>
            <a:ahLst/>
            <a:cxnLst>
              <a:cxn ang="0">
                <a:pos x="connsiteX0" y="connsiteY0"/>
              </a:cxn>
              <a:cxn ang="0">
                <a:pos x="connsiteX1" y="connsiteY1"/>
              </a:cxn>
              <a:cxn ang="0">
                <a:pos x="connsiteX2" y="connsiteY2"/>
              </a:cxn>
            </a:cxnLst>
            <a:rect l="l" t="t" r="r" b="b"/>
            <a:pathLst>
              <a:path w="5334000" h="2870200">
                <a:moveTo>
                  <a:pt x="0" y="2870200"/>
                </a:moveTo>
                <a:cubicBezTo>
                  <a:pt x="219075" y="1902883"/>
                  <a:pt x="438150" y="935567"/>
                  <a:pt x="1327150" y="457200"/>
                </a:cubicBezTo>
                <a:cubicBezTo>
                  <a:pt x="2216150" y="-21167"/>
                  <a:pt x="4552950" y="164042"/>
                  <a:pt x="5334000" y="0"/>
                </a:cubicBezTo>
              </a:path>
            </a:pathLst>
          </a:custGeom>
          <a:ln>
            <a:prstDash val="dash"/>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3" name="Freeform 2"/>
          <p:cNvSpPr/>
          <p:nvPr/>
        </p:nvSpPr>
        <p:spPr>
          <a:xfrm>
            <a:off x="2457450" y="2743200"/>
            <a:ext cx="1968500" cy="2628900"/>
          </a:xfrm>
          <a:custGeom>
            <a:avLst/>
            <a:gdLst>
              <a:gd name="connsiteX0" fmla="*/ 0 w 1968500"/>
              <a:gd name="connsiteY0" fmla="*/ 2628900 h 2628900"/>
              <a:gd name="connsiteX1" fmla="*/ 361950 w 1968500"/>
              <a:gd name="connsiteY1" fmla="*/ 1346200 h 2628900"/>
              <a:gd name="connsiteX2" fmla="*/ 1066800 w 1968500"/>
              <a:gd name="connsiteY2" fmla="*/ 381000 h 2628900"/>
              <a:gd name="connsiteX3" fmla="*/ 1968500 w 1968500"/>
              <a:gd name="connsiteY3" fmla="*/ 0 h 2628900"/>
            </a:gdLst>
            <a:ahLst/>
            <a:cxnLst>
              <a:cxn ang="0">
                <a:pos x="connsiteX0" y="connsiteY0"/>
              </a:cxn>
              <a:cxn ang="0">
                <a:pos x="connsiteX1" y="connsiteY1"/>
              </a:cxn>
              <a:cxn ang="0">
                <a:pos x="connsiteX2" y="connsiteY2"/>
              </a:cxn>
              <a:cxn ang="0">
                <a:pos x="connsiteX3" y="connsiteY3"/>
              </a:cxn>
            </a:cxnLst>
            <a:rect l="l" t="t" r="r" b="b"/>
            <a:pathLst>
              <a:path w="1968500" h="2628900">
                <a:moveTo>
                  <a:pt x="0" y="2628900"/>
                </a:moveTo>
                <a:cubicBezTo>
                  <a:pt x="92075" y="2174875"/>
                  <a:pt x="184150" y="1720850"/>
                  <a:pt x="361950" y="1346200"/>
                </a:cubicBezTo>
                <a:cubicBezTo>
                  <a:pt x="539750" y="971550"/>
                  <a:pt x="799042" y="605367"/>
                  <a:pt x="1066800" y="381000"/>
                </a:cubicBezTo>
                <a:cubicBezTo>
                  <a:pt x="1334558" y="156633"/>
                  <a:pt x="1893358" y="29633"/>
                  <a:pt x="1968500" y="0"/>
                </a:cubicBezTo>
              </a:path>
            </a:pathLst>
          </a:cu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5122"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3901945">
            <a:off x="3448049" y="2479062"/>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a:stCxn id="6" idx="0"/>
          </p:cNvCxnSpPr>
          <p:nvPr/>
        </p:nvCxnSpPr>
        <p:spPr>
          <a:xfrm>
            <a:off x="3958566" y="1621595"/>
            <a:ext cx="2924834"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16200000">
            <a:off x="3978275" y="1154211"/>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Turn right and stay away from approaching aircraft</a:t>
            </a:r>
          </a:p>
        </p:txBody>
      </p:sp>
    </p:spTree>
    <p:extLst>
      <p:ext uri="{BB962C8B-B14F-4D97-AF65-F5344CB8AC3E}">
        <p14:creationId xmlns:p14="http://schemas.microsoft.com/office/powerpoint/2010/main" val="11128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28</a:t>
            </a:fld>
            <a:endParaRPr lang="en-US" dirty="0"/>
          </a:p>
        </p:txBody>
      </p:sp>
      <p:cxnSp>
        <p:nvCxnSpPr>
          <p:cNvPr id="7" name="Straight Connector 6"/>
          <p:cNvCxnSpPr/>
          <p:nvPr/>
        </p:nvCxnSpPr>
        <p:spPr>
          <a:xfrm flipH="1" flipV="1">
            <a:off x="755650" y="1615245"/>
            <a:ext cx="6127750" cy="1"/>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Freeform 2"/>
          <p:cNvSpPr/>
          <p:nvPr/>
        </p:nvSpPr>
        <p:spPr>
          <a:xfrm>
            <a:off x="2457450" y="2743200"/>
            <a:ext cx="1968500" cy="2628900"/>
          </a:xfrm>
          <a:custGeom>
            <a:avLst/>
            <a:gdLst>
              <a:gd name="connsiteX0" fmla="*/ 0 w 1968500"/>
              <a:gd name="connsiteY0" fmla="*/ 2628900 h 2628900"/>
              <a:gd name="connsiteX1" fmla="*/ 361950 w 1968500"/>
              <a:gd name="connsiteY1" fmla="*/ 1346200 h 2628900"/>
              <a:gd name="connsiteX2" fmla="*/ 1066800 w 1968500"/>
              <a:gd name="connsiteY2" fmla="*/ 381000 h 2628900"/>
              <a:gd name="connsiteX3" fmla="*/ 1968500 w 1968500"/>
              <a:gd name="connsiteY3" fmla="*/ 0 h 2628900"/>
            </a:gdLst>
            <a:ahLst/>
            <a:cxnLst>
              <a:cxn ang="0">
                <a:pos x="connsiteX0" y="connsiteY0"/>
              </a:cxn>
              <a:cxn ang="0">
                <a:pos x="connsiteX1" y="connsiteY1"/>
              </a:cxn>
              <a:cxn ang="0">
                <a:pos x="connsiteX2" y="connsiteY2"/>
              </a:cxn>
              <a:cxn ang="0">
                <a:pos x="connsiteX3" y="connsiteY3"/>
              </a:cxn>
            </a:cxnLst>
            <a:rect l="l" t="t" r="r" b="b"/>
            <a:pathLst>
              <a:path w="1968500" h="2628900">
                <a:moveTo>
                  <a:pt x="0" y="2628900"/>
                </a:moveTo>
                <a:cubicBezTo>
                  <a:pt x="92075" y="2174875"/>
                  <a:pt x="184150" y="1720850"/>
                  <a:pt x="361950" y="1346200"/>
                </a:cubicBezTo>
                <a:cubicBezTo>
                  <a:pt x="539750" y="971550"/>
                  <a:pt x="799042" y="605367"/>
                  <a:pt x="1066800" y="381000"/>
                </a:cubicBezTo>
                <a:cubicBezTo>
                  <a:pt x="1334558" y="156633"/>
                  <a:pt x="1893358" y="29633"/>
                  <a:pt x="1968500" y="0"/>
                </a:cubicBezTo>
              </a:path>
            </a:pathLst>
          </a:cu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5122"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3901945">
            <a:off x="3448049" y="2479062"/>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a:stCxn id="6" idx="0"/>
          </p:cNvCxnSpPr>
          <p:nvPr/>
        </p:nvCxnSpPr>
        <p:spPr>
          <a:xfrm flipV="1">
            <a:off x="1990066" y="1615245"/>
            <a:ext cx="4893334" cy="6350"/>
          </a:xfrm>
          <a:prstGeom prst="line">
            <a:avLst/>
          </a:prstGeom>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16200000">
            <a:off x="2009775" y="1154211"/>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4406900" y="1079500"/>
            <a:ext cx="1986164" cy="1663700"/>
          </a:xfrm>
          <a:custGeom>
            <a:avLst/>
            <a:gdLst>
              <a:gd name="connsiteX0" fmla="*/ 0 w 1986164"/>
              <a:gd name="connsiteY0" fmla="*/ 1663700 h 1663700"/>
              <a:gd name="connsiteX1" fmla="*/ 1320800 w 1986164"/>
              <a:gd name="connsiteY1" fmla="*/ 1174750 h 1663700"/>
              <a:gd name="connsiteX2" fmla="*/ 1860550 w 1986164"/>
              <a:gd name="connsiteY2" fmla="*/ 787400 h 1663700"/>
              <a:gd name="connsiteX3" fmla="*/ 1962150 w 1986164"/>
              <a:gd name="connsiteY3" fmla="*/ 273050 h 1663700"/>
              <a:gd name="connsiteX4" fmla="*/ 1511300 w 1986164"/>
              <a:gd name="connsiteY4" fmla="*/ 0 h 166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164" h="1663700">
                <a:moveTo>
                  <a:pt x="0" y="1663700"/>
                </a:moveTo>
                <a:cubicBezTo>
                  <a:pt x="505354" y="1492250"/>
                  <a:pt x="1010708" y="1320800"/>
                  <a:pt x="1320800" y="1174750"/>
                </a:cubicBezTo>
                <a:cubicBezTo>
                  <a:pt x="1630892" y="1028700"/>
                  <a:pt x="1753658" y="937683"/>
                  <a:pt x="1860550" y="787400"/>
                </a:cubicBezTo>
                <a:cubicBezTo>
                  <a:pt x="1967442" y="637117"/>
                  <a:pt x="2020358" y="404283"/>
                  <a:pt x="1962150" y="273050"/>
                </a:cubicBezTo>
                <a:cubicBezTo>
                  <a:pt x="1903942" y="141817"/>
                  <a:pt x="1600200" y="37042"/>
                  <a:pt x="1511300" y="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Rounded Rectangle 12"/>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Return to original path behind other aircraft</a:t>
            </a:r>
          </a:p>
        </p:txBody>
      </p:sp>
    </p:spTree>
    <p:extLst>
      <p:ext uri="{BB962C8B-B14F-4D97-AF65-F5344CB8AC3E}">
        <p14:creationId xmlns:p14="http://schemas.microsoft.com/office/powerpoint/2010/main" val="3407874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a:t>
            </a:fld>
            <a:endParaRPr lang="en-US" dirty="0"/>
          </a:p>
        </p:txBody>
      </p:sp>
      <p:pic>
        <p:nvPicPr>
          <p:cNvPr id="1026" name="Picture 2" descr="https://libraryeuroparl.files.wordpress.com/2016/01/eprs-briefing-573933-new-civil-aviation-safety-rules.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7" y="990072"/>
            <a:ext cx="8002360" cy="533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15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29</a:t>
            </a:fld>
            <a:endParaRPr lang="en-US" dirty="0"/>
          </a:p>
        </p:txBody>
      </p:sp>
      <p:pic>
        <p:nvPicPr>
          <p:cNvPr id="5"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2019300" y="5351733"/>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5" idx="0"/>
          </p:cNvCxnSpPr>
          <p:nvPr/>
        </p:nvCxnSpPr>
        <p:spPr>
          <a:xfrm flipH="1" flipV="1">
            <a:off x="2447365" y="856420"/>
            <a:ext cx="19610" cy="4495313"/>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9" name="Rounded Rectangle 8"/>
          <p:cNvSpPr/>
          <p:nvPr/>
        </p:nvSpPr>
        <p:spPr>
          <a:xfrm>
            <a:off x="5762625" y="5306013"/>
            <a:ext cx="2971800"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Lower speed aircraft is being overtaken</a:t>
            </a:r>
          </a:p>
        </p:txBody>
      </p:sp>
    </p:spTree>
    <p:extLst>
      <p:ext uri="{BB962C8B-B14F-4D97-AF65-F5344CB8AC3E}">
        <p14:creationId xmlns:p14="http://schemas.microsoft.com/office/powerpoint/2010/main" val="1028496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30</a:t>
            </a:fld>
            <a:endParaRPr lang="en-US" dirty="0"/>
          </a:p>
        </p:txBody>
      </p:sp>
      <p:cxnSp>
        <p:nvCxnSpPr>
          <p:cNvPr id="7" name="Straight Connector 6"/>
          <p:cNvCxnSpPr/>
          <p:nvPr/>
        </p:nvCxnSpPr>
        <p:spPr>
          <a:xfrm flipV="1">
            <a:off x="2447365" y="856421"/>
            <a:ext cx="0" cy="5427838"/>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447365" y="3245224"/>
            <a:ext cx="0" cy="3039035"/>
          </a:xfrm>
          <a:prstGeom prst="line">
            <a:avLst/>
          </a:prstGeom>
          <a:ln/>
        </p:spPr>
        <p:style>
          <a:lnRef idx="3">
            <a:schemeClr val="accent6"/>
          </a:lnRef>
          <a:fillRef idx="0">
            <a:schemeClr val="accent6"/>
          </a:fillRef>
          <a:effectRef idx="2">
            <a:schemeClr val="accent6"/>
          </a:effectRef>
          <a:fontRef idx="minor">
            <a:schemeClr val="tx1"/>
          </a:fontRef>
        </p:style>
      </p:cxnSp>
      <p:pic>
        <p:nvPicPr>
          <p:cNvPr id="8"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1999690" y="3102956"/>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438400" y="1515035"/>
            <a:ext cx="2914373" cy="3998259"/>
          </a:xfrm>
          <a:custGeom>
            <a:avLst/>
            <a:gdLst>
              <a:gd name="connsiteX0" fmla="*/ 0 w 2914373"/>
              <a:gd name="connsiteY0" fmla="*/ 3998259 h 3998259"/>
              <a:gd name="connsiteX1" fmla="*/ 2913529 w 2914373"/>
              <a:gd name="connsiteY1" fmla="*/ 1891553 h 3998259"/>
              <a:gd name="connsiteX2" fmla="*/ 277906 w 2914373"/>
              <a:gd name="connsiteY2" fmla="*/ 0 h 3998259"/>
            </a:gdLst>
            <a:ahLst/>
            <a:cxnLst>
              <a:cxn ang="0">
                <a:pos x="connsiteX0" y="connsiteY0"/>
              </a:cxn>
              <a:cxn ang="0">
                <a:pos x="connsiteX1" y="connsiteY1"/>
              </a:cxn>
              <a:cxn ang="0">
                <a:pos x="connsiteX2" y="connsiteY2"/>
              </a:cxn>
            </a:cxnLst>
            <a:rect l="l" t="t" r="r" b="b"/>
            <a:pathLst>
              <a:path w="2914373" h="3998259">
                <a:moveTo>
                  <a:pt x="0" y="3998259"/>
                </a:moveTo>
                <a:cubicBezTo>
                  <a:pt x="1433605" y="3278094"/>
                  <a:pt x="2867211" y="2557929"/>
                  <a:pt x="2913529" y="1891553"/>
                </a:cubicBezTo>
                <a:cubicBezTo>
                  <a:pt x="2959847" y="1225177"/>
                  <a:pt x="1087718" y="337670"/>
                  <a:pt x="277906" y="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Freeform 14"/>
          <p:cNvSpPr/>
          <p:nvPr/>
        </p:nvSpPr>
        <p:spPr>
          <a:xfrm>
            <a:off x="2440725" y="914400"/>
            <a:ext cx="284546" cy="600635"/>
          </a:xfrm>
          <a:custGeom>
            <a:avLst/>
            <a:gdLst>
              <a:gd name="connsiteX0" fmla="*/ 284546 w 284546"/>
              <a:gd name="connsiteY0" fmla="*/ 600635 h 600635"/>
              <a:gd name="connsiteX1" fmla="*/ 96287 w 284546"/>
              <a:gd name="connsiteY1" fmla="*/ 510988 h 600635"/>
              <a:gd name="connsiteX2" fmla="*/ 6640 w 284546"/>
              <a:gd name="connsiteY2" fmla="*/ 385482 h 600635"/>
              <a:gd name="connsiteX3" fmla="*/ 6640 w 284546"/>
              <a:gd name="connsiteY3" fmla="*/ 0 h 600635"/>
            </a:gdLst>
            <a:ahLst/>
            <a:cxnLst>
              <a:cxn ang="0">
                <a:pos x="connsiteX0" y="connsiteY0"/>
              </a:cxn>
              <a:cxn ang="0">
                <a:pos x="connsiteX1" y="connsiteY1"/>
              </a:cxn>
              <a:cxn ang="0">
                <a:pos x="connsiteX2" y="connsiteY2"/>
              </a:cxn>
              <a:cxn ang="0">
                <a:pos x="connsiteX3" y="connsiteY3"/>
              </a:cxn>
            </a:cxnLst>
            <a:rect l="l" t="t" r="r" b="b"/>
            <a:pathLst>
              <a:path w="284546" h="600635">
                <a:moveTo>
                  <a:pt x="284546" y="600635"/>
                </a:moveTo>
                <a:cubicBezTo>
                  <a:pt x="213575" y="573741"/>
                  <a:pt x="142605" y="546847"/>
                  <a:pt x="96287" y="510988"/>
                </a:cubicBezTo>
                <a:cubicBezTo>
                  <a:pt x="49969" y="475129"/>
                  <a:pt x="21581" y="470647"/>
                  <a:pt x="6640" y="385482"/>
                </a:cubicBezTo>
                <a:cubicBezTo>
                  <a:pt x="-8301" y="300317"/>
                  <a:pt x="6640" y="0"/>
                  <a:pt x="6640" y="0"/>
                </a:cubicBezTo>
              </a:path>
            </a:pathLst>
          </a:custGeom>
          <a:ln>
            <a:prstDash val="dashDo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11"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1999690" y="5491759"/>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The aircraft being overtaken has the right of the way</a:t>
            </a:r>
          </a:p>
        </p:txBody>
      </p:sp>
    </p:spTree>
    <p:extLst>
      <p:ext uri="{BB962C8B-B14F-4D97-AF65-F5344CB8AC3E}">
        <p14:creationId xmlns:p14="http://schemas.microsoft.com/office/powerpoint/2010/main" val="755162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31</a:t>
            </a:fld>
            <a:endParaRPr lang="en-US" dirty="0"/>
          </a:p>
        </p:txBody>
      </p:sp>
      <p:cxnSp>
        <p:nvCxnSpPr>
          <p:cNvPr id="7" name="Straight Connector 6"/>
          <p:cNvCxnSpPr/>
          <p:nvPr/>
        </p:nvCxnSpPr>
        <p:spPr>
          <a:xfrm flipV="1">
            <a:off x="2447365" y="856421"/>
            <a:ext cx="0" cy="5427838"/>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447365" y="3245224"/>
            <a:ext cx="0" cy="3039035"/>
          </a:xfrm>
          <a:prstGeom prst="line">
            <a:avLst/>
          </a:prstGeom>
          <a:ln/>
        </p:spPr>
        <p:style>
          <a:lnRef idx="3">
            <a:schemeClr val="accent6"/>
          </a:lnRef>
          <a:fillRef idx="0">
            <a:schemeClr val="accent6"/>
          </a:fillRef>
          <a:effectRef idx="2">
            <a:schemeClr val="accent6"/>
          </a:effectRef>
          <a:fontRef idx="minor">
            <a:schemeClr val="tx1"/>
          </a:fontRef>
        </p:style>
      </p:cxnSp>
      <p:pic>
        <p:nvPicPr>
          <p:cNvPr id="8"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1990725" y="2568629"/>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438400" y="1515035"/>
            <a:ext cx="2914373" cy="3998259"/>
          </a:xfrm>
          <a:custGeom>
            <a:avLst/>
            <a:gdLst>
              <a:gd name="connsiteX0" fmla="*/ 0 w 2914373"/>
              <a:gd name="connsiteY0" fmla="*/ 3998259 h 3998259"/>
              <a:gd name="connsiteX1" fmla="*/ 2913529 w 2914373"/>
              <a:gd name="connsiteY1" fmla="*/ 1891553 h 3998259"/>
              <a:gd name="connsiteX2" fmla="*/ 277906 w 2914373"/>
              <a:gd name="connsiteY2" fmla="*/ 0 h 3998259"/>
            </a:gdLst>
            <a:ahLst/>
            <a:cxnLst>
              <a:cxn ang="0">
                <a:pos x="connsiteX0" y="connsiteY0"/>
              </a:cxn>
              <a:cxn ang="0">
                <a:pos x="connsiteX1" y="connsiteY1"/>
              </a:cxn>
              <a:cxn ang="0">
                <a:pos x="connsiteX2" y="connsiteY2"/>
              </a:cxn>
            </a:cxnLst>
            <a:rect l="l" t="t" r="r" b="b"/>
            <a:pathLst>
              <a:path w="2914373" h="3998259">
                <a:moveTo>
                  <a:pt x="0" y="3998259"/>
                </a:moveTo>
                <a:cubicBezTo>
                  <a:pt x="1433605" y="3278094"/>
                  <a:pt x="2867211" y="2557929"/>
                  <a:pt x="2913529" y="1891553"/>
                </a:cubicBezTo>
                <a:cubicBezTo>
                  <a:pt x="2959847" y="1225177"/>
                  <a:pt x="1087718" y="337670"/>
                  <a:pt x="277906" y="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Freeform 14"/>
          <p:cNvSpPr/>
          <p:nvPr/>
        </p:nvSpPr>
        <p:spPr>
          <a:xfrm>
            <a:off x="2440725" y="914400"/>
            <a:ext cx="284546" cy="600635"/>
          </a:xfrm>
          <a:custGeom>
            <a:avLst/>
            <a:gdLst>
              <a:gd name="connsiteX0" fmla="*/ 284546 w 284546"/>
              <a:gd name="connsiteY0" fmla="*/ 600635 h 600635"/>
              <a:gd name="connsiteX1" fmla="*/ 96287 w 284546"/>
              <a:gd name="connsiteY1" fmla="*/ 510988 h 600635"/>
              <a:gd name="connsiteX2" fmla="*/ 6640 w 284546"/>
              <a:gd name="connsiteY2" fmla="*/ 385482 h 600635"/>
              <a:gd name="connsiteX3" fmla="*/ 6640 w 284546"/>
              <a:gd name="connsiteY3" fmla="*/ 0 h 600635"/>
            </a:gdLst>
            <a:ahLst/>
            <a:cxnLst>
              <a:cxn ang="0">
                <a:pos x="connsiteX0" y="connsiteY0"/>
              </a:cxn>
              <a:cxn ang="0">
                <a:pos x="connsiteX1" y="connsiteY1"/>
              </a:cxn>
              <a:cxn ang="0">
                <a:pos x="connsiteX2" y="connsiteY2"/>
              </a:cxn>
              <a:cxn ang="0">
                <a:pos x="connsiteX3" y="connsiteY3"/>
              </a:cxn>
            </a:cxnLst>
            <a:rect l="l" t="t" r="r" b="b"/>
            <a:pathLst>
              <a:path w="284546" h="600635">
                <a:moveTo>
                  <a:pt x="284546" y="600635"/>
                </a:moveTo>
                <a:cubicBezTo>
                  <a:pt x="213575" y="573741"/>
                  <a:pt x="142605" y="546847"/>
                  <a:pt x="96287" y="510988"/>
                </a:cubicBezTo>
                <a:cubicBezTo>
                  <a:pt x="49969" y="475129"/>
                  <a:pt x="21581" y="470647"/>
                  <a:pt x="6640" y="385482"/>
                </a:cubicBezTo>
                <a:cubicBezTo>
                  <a:pt x="-8301" y="300317"/>
                  <a:pt x="6640" y="0"/>
                  <a:pt x="6640" y="0"/>
                </a:cubicBezTo>
              </a:path>
            </a:pathLst>
          </a:custGeom>
          <a:ln>
            <a:prstDash val="dashDo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11"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18852442">
            <a:off x="4529766" y="2374266"/>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a:stCxn id="14" idx="0"/>
          </p:cNvCxnSpPr>
          <p:nvPr/>
        </p:nvCxnSpPr>
        <p:spPr>
          <a:xfrm>
            <a:off x="2438400" y="5513294"/>
            <a:ext cx="15606" cy="770965"/>
          </a:xfrm>
          <a:prstGeom prst="line">
            <a:avLst/>
          </a:prstGeom>
          <a:ln/>
        </p:spPr>
        <p:style>
          <a:lnRef idx="3">
            <a:schemeClr val="accent3"/>
          </a:lnRef>
          <a:fillRef idx="0">
            <a:schemeClr val="accent3"/>
          </a:fillRef>
          <a:effectRef idx="2">
            <a:schemeClr val="accent3"/>
          </a:effectRef>
          <a:fontRef idx="minor">
            <a:schemeClr val="tx1"/>
          </a:fontRef>
        </p:style>
      </p:cxnSp>
      <p:sp>
        <p:nvSpPr>
          <p:cNvPr id="9" name="Freeform 8"/>
          <p:cNvSpPr/>
          <p:nvPr/>
        </p:nvSpPr>
        <p:spPr>
          <a:xfrm>
            <a:off x="2435225" y="3114675"/>
            <a:ext cx="2912142" cy="2400300"/>
          </a:xfrm>
          <a:custGeom>
            <a:avLst/>
            <a:gdLst>
              <a:gd name="connsiteX0" fmla="*/ 0 w 2912142"/>
              <a:gd name="connsiteY0" fmla="*/ 2400300 h 2400300"/>
              <a:gd name="connsiteX1" fmla="*/ 1022350 w 2912142"/>
              <a:gd name="connsiteY1" fmla="*/ 1879600 h 2400300"/>
              <a:gd name="connsiteX2" fmla="*/ 1739900 w 2912142"/>
              <a:gd name="connsiteY2" fmla="*/ 1473200 h 2400300"/>
              <a:gd name="connsiteX3" fmla="*/ 2197100 w 2912142"/>
              <a:gd name="connsiteY3" fmla="*/ 1184275 h 2400300"/>
              <a:gd name="connsiteX4" fmla="*/ 2492375 w 2912142"/>
              <a:gd name="connsiteY4" fmla="*/ 955675 h 2400300"/>
              <a:gd name="connsiteX5" fmla="*/ 2768600 w 2912142"/>
              <a:gd name="connsiteY5" fmla="*/ 663575 h 2400300"/>
              <a:gd name="connsiteX6" fmla="*/ 2886075 w 2912142"/>
              <a:gd name="connsiteY6" fmla="*/ 450850 h 2400300"/>
              <a:gd name="connsiteX7" fmla="*/ 2908300 w 2912142"/>
              <a:gd name="connsiteY7" fmla="*/ 165100 h 2400300"/>
              <a:gd name="connsiteX8" fmla="*/ 2828925 w 2912142"/>
              <a:gd name="connsiteY8" fmla="*/ 0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42" h="2400300">
                <a:moveTo>
                  <a:pt x="0" y="2400300"/>
                </a:moveTo>
                <a:lnTo>
                  <a:pt x="1022350" y="1879600"/>
                </a:lnTo>
                <a:cubicBezTo>
                  <a:pt x="1312333" y="1725083"/>
                  <a:pt x="1544108" y="1589088"/>
                  <a:pt x="1739900" y="1473200"/>
                </a:cubicBezTo>
                <a:cubicBezTo>
                  <a:pt x="1935692" y="1357312"/>
                  <a:pt x="2071688" y="1270529"/>
                  <a:pt x="2197100" y="1184275"/>
                </a:cubicBezTo>
                <a:cubicBezTo>
                  <a:pt x="2322512" y="1098021"/>
                  <a:pt x="2397125" y="1042458"/>
                  <a:pt x="2492375" y="955675"/>
                </a:cubicBezTo>
                <a:cubicBezTo>
                  <a:pt x="2587625" y="868892"/>
                  <a:pt x="2702983" y="747712"/>
                  <a:pt x="2768600" y="663575"/>
                </a:cubicBezTo>
                <a:cubicBezTo>
                  <a:pt x="2834217" y="579438"/>
                  <a:pt x="2862792" y="533929"/>
                  <a:pt x="2886075" y="450850"/>
                </a:cubicBezTo>
                <a:cubicBezTo>
                  <a:pt x="2909358" y="367771"/>
                  <a:pt x="2917825" y="240242"/>
                  <a:pt x="2908300" y="165100"/>
                </a:cubicBezTo>
                <a:cubicBezTo>
                  <a:pt x="2898775" y="89958"/>
                  <a:pt x="2831042" y="30692"/>
                  <a:pt x="2828925"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6" name="Rounded Rectangle 15"/>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Overtake is executed from right</a:t>
            </a:r>
          </a:p>
        </p:txBody>
      </p:sp>
    </p:spTree>
    <p:extLst>
      <p:ext uri="{BB962C8B-B14F-4D97-AF65-F5344CB8AC3E}">
        <p14:creationId xmlns:p14="http://schemas.microsoft.com/office/powerpoint/2010/main" val="2694829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32</a:t>
            </a:fld>
            <a:endParaRPr lang="en-US" dirty="0"/>
          </a:p>
        </p:txBody>
      </p:sp>
      <p:cxnSp>
        <p:nvCxnSpPr>
          <p:cNvPr id="7" name="Straight Connector 6"/>
          <p:cNvCxnSpPr/>
          <p:nvPr/>
        </p:nvCxnSpPr>
        <p:spPr>
          <a:xfrm flipV="1">
            <a:off x="2447365" y="856421"/>
            <a:ext cx="0" cy="5427838"/>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447365" y="3245224"/>
            <a:ext cx="0" cy="3039035"/>
          </a:xfrm>
          <a:prstGeom prst="line">
            <a:avLst/>
          </a:prstGeom>
          <a:ln/>
        </p:spPr>
        <p:style>
          <a:lnRef idx="3">
            <a:schemeClr val="accent6"/>
          </a:lnRef>
          <a:fillRef idx="0">
            <a:schemeClr val="accent6"/>
          </a:fillRef>
          <a:effectRef idx="2">
            <a:schemeClr val="accent6"/>
          </a:effectRef>
          <a:fontRef idx="minor">
            <a:schemeClr val="tx1"/>
          </a:fontRef>
        </p:style>
      </p:cxnSp>
      <p:pic>
        <p:nvPicPr>
          <p:cNvPr id="8"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1990725" y="2568629"/>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438400" y="1515035"/>
            <a:ext cx="2914373" cy="3998259"/>
          </a:xfrm>
          <a:custGeom>
            <a:avLst/>
            <a:gdLst>
              <a:gd name="connsiteX0" fmla="*/ 0 w 2914373"/>
              <a:gd name="connsiteY0" fmla="*/ 3998259 h 3998259"/>
              <a:gd name="connsiteX1" fmla="*/ 2913529 w 2914373"/>
              <a:gd name="connsiteY1" fmla="*/ 1891553 h 3998259"/>
              <a:gd name="connsiteX2" fmla="*/ 277906 w 2914373"/>
              <a:gd name="connsiteY2" fmla="*/ 0 h 3998259"/>
            </a:gdLst>
            <a:ahLst/>
            <a:cxnLst>
              <a:cxn ang="0">
                <a:pos x="connsiteX0" y="connsiteY0"/>
              </a:cxn>
              <a:cxn ang="0">
                <a:pos x="connsiteX1" y="connsiteY1"/>
              </a:cxn>
              <a:cxn ang="0">
                <a:pos x="connsiteX2" y="connsiteY2"/>
              </a:cxn>
            </a:cxnLst>
            <a:rect l="l" t="t" r="r" b="b"/>
            <a:pathLst>
              <a:path w="2914373" h="3998259">
                <a:moveTo>
                  <a:pt x="0" y="3998259"/>
                </a:moveTo>
                <a:cubicBezTo>
                  <a:pt x="1433605" y="3278094"/>
                  <a:pt x="2867211" y="2557929"/>
                  <a:pt x="2913529" y="1891553"/>
                </a:cubicBezTo>
                <a:cubicBezTo>
                  <a:pt x="2959847" y="1225177"/>
                  <a:pt x="1087718" y="337670"/>
                  <a:pt x="277906" y="0"/>
                </a:cubicBezTo>
              </a:path>
            </a:pathLst>
          </a:custGeom>
          <a:ln>
            <a:prstDash val="soli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Freeform 14"/>
          <p:cNvSpPr/>
          <p:nvPr/>
        </p:nvSpPr>
        <p:spPr>
          <a:xfrm>
            <a:off x="2440725" y="914400"/>
            <a:ext cx="284546" cy="600635"/>
          </a:xfrm>
          <a:custGeom>
            <a:avLst/>
            <a:gdLst>
              <a:gd name="connsiteX0" fmla="*/ 284546 w 284546"/>
              <a:gd name="connsiteY0" fmla="*/ 600635 h 600635"/>
              <a:gd name="connsiteX1" fmla="*/ 96287 w 284546"/>
              <a:gd name="connsiteY1" fmla="*/ 510988 h 600635"/>
              <a:gd name="connsiteX2" fmla="*/ 6640 w 284546"/>
              <a:gd name="connsiteY2" fmla="*/ 385482 h 600635"/>
              <a:gd name="connsiteX3" fmla="*/ 6640 w 284546"/>
              <a:gd name="connsiteY3" fmla="*/ 0 h 600635"/>
            </a:gdLst>
            <a:ahLst/>
            <a:cxnLst>
              <a:cxn ang="0">
                <a:pos x="connsiteX0" y="connsiteY0"/>
              </a:cxn>
              <a:cxn ang="0">
                <a:pos x="connsiteX1" y="connsiteY1"/>
              </a:cxn>
              <a:cxn ang="0">
                <a:pos x="connsiteX2" y="connsiteY2"/>
              </a:cxn>
              <a:cxn ang="0">
                <a:pos x="connsiteX3" y="connsiteY3"/>
              </a:cxn>
            </a:cxnLst>
            <a:rect l="l" t="t" r="r" b="b"/>
            <a:pathLst>
              <a:path w="284546" h="600635">
                <a:moveTo>
                  <a:pt x="284546" y="600635"/>
                </a:moveTo>
                <a:cubicBezTo>
                  <a:pt x="213575" y="573741"/>
                  <a:pt x="142605" y="546847"/>
                  <a:pt x="96287" y="510988"/>
                </a:cubicBezTo>
                <a:cubicBezTo>
                  <a:pt x="49969" y="475129"/>
                  <a:pt x="21581" y="470647"/>
                  <a:pt x="6640" y="385482"/>
                </a:cubicBezTo>
                <a:cubicBezTo>
                  <a:pt x="-8301" y="300317"/>
                  <a:pt x="6640" y="0"/>
                  <a:pt x="6640" y="0"/>
                </a:cubicBezTo>
              </a:path>
            </a:pathLst>
          </a:custGeom>
          <a:ln>
            <a:prstDash val="dashDo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11"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2006331" y="834041"/>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a:stCxn id="14" idx="0"/>
          </p:cNvCxnSpPr>
          <p:nvPr/>
        </p:nvCxnSpPr>
        <p:spPr>
          <a:xfrm>
            <a:off x="2438400" y="5513294"/>
            <a:ext cx="15606" cy="770965"/>
          </a:xfrm>
          <a:prstGeom prst="line">
            <a:avLst/>
          </a:prstGeom>
          <a:ln/>
        </p:spPr>
        <p:style>
          <a:lnRef idx="3">
            <a:schemeClr val="accent3"/>
          </a:lnRef>
          <a:fillRef idx="0">
            <a:schemeClr val="accent3"/>
          </a:fillRef>
          <a:effectRef idx="2">
            <a:schemeClr val="accent3"/>
          </a:effectRef>
          <a:fontRef idx="minor">
            <a:schemeClr val="tx1"/>
          </a:fontRef>
        </p:style>
      </p:cxnSp>
      <p:sp>
        <p:nvSpPr>
          <p:cNvPr id="9" name="Freeform 8"/>
          <p:cNvSpPr/>
          <p:nvPr/>
        </p:nvSpPr>
        <p:spPr>
          <a:xfrm>
            <a:off x="2435225" y="3114675"/>
            <a:ext cx="2912142" cy="2400300"/>
          </a:xfrm>
          <a:custGeom>
            <a:avLst/>
            <a:gdLst>
              <a:gd name="connsiteX0" fmla="*/ 0 w 2912142"/>
              <a:gd name="connsiteY0" fmla="*/ 2400300 h 2400300"/>
              <a:gd name="connsiteX1" fmla="*/ 1022350 w 2912142"/>
              <a:gd name="connsiteY1" fmla="*/ 1879600 h 2400300"/>
              <a:gd name="connsiteX2" fmla="*/ 1739900 w 2912142"/>
              <a:gd name="connsiteY2" fmla="*/ 1473200 h 2400300"/>
              <a:gd name="connsiteX3" fmla="*/ 2197100 w 2912142"/>
              <a:gd name="connsiteY3" fmla="*/ 1184275 h 2400300"/>
              <a:gd name="connsiteX4" fmla="*/ 2492375 w 2912142"/>
              <a:gd name="connsiteY4" fmla="*/ 955675 h 2400300"/>
              <a:gd name="connsiteX5" fmla="*/ 2768600 w 2912142"/>
              <a:gd name="connsiteY5" fmla="*/ 663575 h 2400300"/>
              <a:gd name="connsiteX6" fmla="*/ 2886075 w 2912142"/>
              <a:gd name="connsiteY6" fmla="*/ 450850 h 2400300"/>
              <a:gd name="connsiteX7" fmla="*/ 2908300 w 2912142"/>
              <a:gd name="connsiteY7" fmla="*/ 165100 h 2400300"/>
              <a:gd name="connsiteX8" fmla="*/ 2828925 w 2912142"/>
              <a:gd name="connsiteY8" fmla="*/ 0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42" h="2400300">
                <a:moveTo>
                  <a:pt x="0" y="2400300"/>
                </a:moveTo>
                <a:lnTo>
                  <a:pt x="1022350" y="1879600"/>
                </a:lnTo>
                <a:cubicBezTo>
                  <a:pt x="1312333" y="1725083"/>
                  <a:pt x="1544108" y="1589088"/>
                  <a:pt x="1739900" y="1473200"/>
                </a:cubicBezTo>
                <a:cubicBezTo>
                  <a:pt x="1935692" y="1357312"/>
                  <a:pt x="2071688" y="1270529"/>
                  <a:pt x="2197100" y="1184275"/>
                </a:cubicBezTo>
                <a:cubicBezTo>
                  <a:pt x="2322512" y="1098021"/>
                  <a:pt x="2397125" y="1042458"/>
                  <a:pt x="2492375" y="955675"/>
                </a:cubicBezTo>
                <a:cubicBezTo>
                  <a:pt x="2587625" y="868892"/>
                  <a:pt x="2702983" y="747712"/>
                  <a:pt x="2768600" y="663575"/>
                </a:cubicBezTo>
                <a:cubicBezTo>
                  <a:pt x="2834217" y="579438"/>
                  <a:pt x="2862792" y="533929"/>
                  <a:pt x="2886075" y="450850"/>
                </a:cubicBezTo>
                <a:cubicBezTo>
                  <a:pt x="2909358" y="367771"/>
                  <a:pt x="2917825" y="240242"/>
                  <a:pt x="2908300" y="165100"/>
                </a:cubicBezTo>
                <a:cubicBezTo>
                  <a:pt x="2898775" y="89958"/>
                  <a:pt x="2831042" y="30692"/>
                  <a:pt x="2828925"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ounded Rectangle 11"/>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Overtake rule apply also for convergence under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𝛼</m:t>
                        </m:r>
                        <m:r>
                          <a:rPr lang="en-US" b="0" i="1" dirty="0" smtClean="0">
                            <a:latin typeface="Cambria Math" panose="02040503050406030204" pitchFamily="18" charset="0"/>
                          </a:rPr>
                          <m:t>&lt;70</m:t>
                        </m:r>
                      </m:e>
                      <m:sup>
                        <m:r>
                          <a:rPr lang="en-US" b="0" i="1" dirty="0" smtClean="0">
                            <a:latin typeface="Cambria Math" panose="02040503050406030204" pitchFamily="18" charset="0"/>
                          </a:rPr>
                          <m:t>𝑜</m:t>
                        </m:r>
                      </m:sup>
                    </m:sSup>
                  </m:oMath>
                </a14:m>
                <a:endParaRPr lang="en-US"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5762625" y="5306013"/>
                <a:ext cx="2971800" cy="914400"/>
              </a:xfrm>
              <a:prstGeom prst="roundRect">
                <a:avLst/>
              </a:prstGeom>
              <a:blipFill rotWithShape="0">
                <a:blip r:embed="rId3"/>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934783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on approach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33</a:t>
            </a:fld>
            <a:endParaRPr lang="en-US" dirty="0"/>
          </a:p>
        </p:txBody>
      </p:sp>
      <p:pic>
        <p:nvPicPr>
          <p:cNvPr id="5"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5400000">
            <a:off x="534287" y="2893406"/>
            <a:ext cx="895350" cy="934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16200000">
            <a:off x="7702281" y="2893406"/>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3065771" y="1860602"/>
            <a:ext cx="3000375" cy="3000375"/>
          </a:xfrm>
          <a:prstGeom prst="ellipse">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Pie 14"/>
          <p:cNvSpPr/>
          <p:nvPr/>
        </p:nvSpPr>
        <p:spPr>
          <a:xfrm>
            <a:off x="3133725" y="1897088"/>
            <a:ext cx="2932421" cy="2927402"/>
          </a:xfrm>
          <a:prstGeom prst="pie">
            <a:avLst>
              <a:gd name="adj1" fmla="val 10800000"/>
              <a:gd name="adj2" fmla="val 5143"/>
            </a:avLst>
          </a:prstGeom>
          <a:solidFill>
            <a:schemeClr val="accent6">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tx1"/>
              </a:solidFill>
            </a:endParaRPr>
          </a:p>
        </p:txBody>
      </p:sp>
      <p:sp>
        <p:nvSpPr>
          <p:cNvPr id="10" name="Oval 9"/>
          <p:cNvSpPr/>
          <p:nvPr/>
        </p:nvSpPr>
        <p:spPr>
          <a:xfrm>
            <a:off x="4442134" y="323696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3" name="Straight Arrow Connector 12"/>
          <p:cNvCxnSpPr>
            <a:stCxn id="10" idx="5"/>
            <a:endCxn id="11" idx="5"/>
          </p:cNvCxnSpPr>
          <p:nvPr/>
        </p:nvCxnSpPr>
        <p:spPr>
          <a:xfrm>
            <a:off x="4653516" y="3448347"/>
            <a:ext cx="973235" cy="973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091775" y="3657965"/>
                <a:ext cx="7463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091775" y="3657965"/>
                <a:ext cx="746358" cy="276999"/>
              </a:xfrm>
              <a:prstGeom prst="rect">
                <a:avLst/>
              </a:prstGeom>
              <a:blipFill rotWithShape="0">
                <a:blip r:embed="rId3"/>
                <a:stretch>
                  <a:fillRect l="-325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062102" y="2650791"/>
                <a:ext cx="1007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𝑜</m:t>
                          </m:r>
                        </m:sup>
                      </m:sSup>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062102" y="2650791"/>
                <a:ext cx="1007712" cy="276999"/>
              </a:xfrm>
              <a:prstGeom prst="rect">
                <a:avLst/>
              </a:prstGeom>
              <a:blipFill rotWithShape="0">
                <a:blip r:embed="rId4"/>
                <a:stretch>
                  <a:fillRect l="-2410" b="-13333"/>
                </a:stretch>
              </a:blipFill>
            </p:spPr>
            <p:txBody>
              <a:bodyPr/>
              <a:lstStyle/>
              <a:p>
                <a:r>
                  <a:rPr lang="en-US">
                    <a:noFill/>
                  </a:rPr>
                  <a:t> </a:t>
                </a:r>
              </a:p>
            </p:txBody>
          </p:sp>
        </mc:Fallback>
      </mc:AlternateContent>
      <p:sp>
        <p:nvSpPr>
          <p:cNvPr id="17" name="Freeform 16"/>
          <p:cNvSpPr/>
          <p:nvPr/>
        </p:nvSpPr>
        <p:spPr>
          <a:xfrm>
            <a:off x="1438275" y="3362325"/>
            <a:ext cx="6238875" cy="1612112"/>
          </a:xfrm>
          <a:custGeom>
            <a:avLst/>
            <a:gdLst>
              <a:gd name="connsiteX0" fmla="*/ 0 w 6238875"/>
              <a:gd name="connsiteY0" fmla="*/ 0 h 1612112"/>
              <a:gd name="connsiteX1" fmla="*/ 781050 w 6238875"/>
              <a:gd name="connsiteY1" fmla="*/ 266700 h 1612112"/>
              <a:gd name="connsiteX2" fmla="*/ 1609725 w 6238875"/>
              <a:gd name="connsiteY2" fmla="*/ 781050 h 1612112"/>
              <a:gd name="connsiteX3" fmla="*/ 2219325 w 6238875"/>
              <a:gd name="connsiteY3" fmla="*/ 1314450 h 1612112"/>
              <a:gd name="connsiteX4" fmla="*/ 3305175 w 6238875"/>
              <a:gd name="connsiteY4" fmla="*/ 1609725 h 1612112"/>
              <a:gd name="connsiteX5" fmla="*/ 4210050 w 6238875"/>
              <a:gd name="connsiteY5" fmla="*/ 1162050 h 1612112"/>
              <a:gd name="connsiteX6" fmla="*/ 4686300 w 6238875"/>
              <a:gd name="connsiteY6" fmla="*/ 428625 h 1612112"/>
              <a:gd name="connsiteX7" fmla="*/ 5038725 w 6238875"/>
              <a:gd name="connsiteY7" fmla="*/ 76200 h 1612112"/>
              <a:gd name="connsiteX8" fmla="*/ 5848350 w 6238875"/>
              <a:gd name="connsiteY8" fmla="*/ 19050 h 1612112"/>
              <a:gd name="connsiteX9" fmla="*/ 6238875 w 6238875"/>
              <a:gd name="connsiteY9" fmla="*/ 19050 h 16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875" h="1612112">
                <a:moveTo>
                  <a:pt x="0" y="0"/>
                </a:moveTo>
                <a:cubicBezTo>
                  <a:pt x="256381" y="68262"/>
                  <a:pt x="512763" y="136525"/>
                  <a:pt x="781050" y="266700"/>
                </a:cubicBezTo>
                <a:cubicBezTo>
                  <a:pt x="1049338" y="396875"/>
                  <a:pt x="1370013" y="606425"/>
                  <a:pt x="1609725" y="781050"/>
                </a:cubicBezTo>
                <a:cubicBezTo>
                  <a:pt x="1849437" y="955675"/>
                  <a:pt x="1936750" y="1176338"/>
                  <a:pt x="2219325" y="1314450"/>
                </a:cubicBezTo>
                <a:cubicBezTo>
                  <a:pt x="2501900" y="1452562"/>
                  <a:pt x="2973388" y="1635125"/>
                  <a:pt x="3305175" y="1609725"/>
                </a:cubicBezTo>
                <a:cubicBezTo>
                  <a:pt x="3636962" y="1584325"/>
                  <a:pt x="3979863" y="1358900"/>
                  <a:pt x="4210050" y="1162050"/>
                </a:cubicBezTo>
                <a:cubicBezTo>
                  <a:pt x="4440238" y="965200"/>
                  <a:pt x="4548188" y="609600"/>
                  <a:pt x="4686300" y="428625"/>
                </a:cubicBezTo>
                <a:cubicBezTo>
                  <a:pt x="4824412" y="247650"/>
                  <a:pt x="4845050" y="144462"/>
                  <a:pt x="5038725" y="76200"/>
                </a:cubicBezTo>
                <a:cubicBezTo>
                  <a:pt x="5232400" y="7938"/>
                  <a:pt x="5648325" y="28575"/>
                  <a:pt x="5848350" y="19050"/>
                </a:cubicBezTo>
                <a:cubicBezTo>
                  <a:pt x="6048375" y="9525"/>
                  <a:pt x="6238875" y="19050"/>
                  <a:pt x="6238875" y="1905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9" name="Freeform 18"/>
          <p:cNvSpPr/>
          <p:nvPr/>
        </p:nvSpPr>
        <p:spPr>
          <a:xfrm>
            <a:off x="1638300" y="1789199"/>
            <a:ext cx="6048375" cy="1614401"/>
          </a:xfrm>
          <a:custGeom>
            <a:avLst/>
            <a:gdLst>
              <a:gd name="connsiteX0" fmla="*/ 6048375 w 6048375"/>
              <a:gd name="connsiteY0" fmla="*/ 1563601 h 1614401"/>
              <a:gd name="connsiteX1" fmla="*/ 4905375 w 6048375"/>
              <a:gd name="connsiteY1" fmla="*/ 649201 h 1614401"/>
              <a:gd name="connsiteX2" fmla="*/ 3552825 w 6048375"/>
              <a:gd name="connsiteY2" fmla="*/ 125326 h 1614401"/>
              <a:gd name="connsiteX3" fmla="*/ 2676525 w 6048375"/>
              <a:gd name="connsiteY3" fmla="*/ 20551 h 1614401"/>
              <a:gd name="connsiteX4" fmla="*/ 1724025 w 6048375"/>
              <a:gd name="connsiteY4" fmla="*/ 439651 h 1614401"/>
              <a:gd name="connsiteX5" fmla="*/ 1190625 w 6048375"/>
              <a:gd name="connsiteY5" fmla="*/ 1068301 h 1614401"/>
              <a:gd name="connsiteX6" fmla="*/ 781050 w 6048375"/>
              <a:gd name="connsiteY6" fmla="*/ 1439776 h 1614401"/>
              <a:gd name="connsiteX7" fmla="*/ 342900 w 6048375"/>
              <a:gd name="connsiteY7" fmla="*/ 1582651 h 1614401"/>
              <a:gd name="connsiteX8" fmla="*/ 190500 w 6048375"/>
              <a:gd name="connsiteY8" fmla="*/ 1582651 h 1614401"/>
              <a:gd name="connsiteX9" fmla="*/ 0 w 6048375"/>
              <a:gd name="connsiteY9" fmla="*/ 1582651 h 161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8375" h="1614401">
                <a:moveTo>
                  <a:pt x="6048375" y="1563601"/>
                </a:moveTo>
                <a:cubicBezTo>
                  <a:pt x="5684837" y="1226257"/>
                  <a:pt x="5321300" y="888914"/>
                  <a:pt x="4905375" y="649201"/>
                </a:cubicBezTo>
                <a:cubicBezTo>
                  <a:pt x="4489450" y="409488"/>
                  <a:pt x="3924300" y="230101"/>
                  <a:pt x="3552825" y="125326"/>
                </a:cubicBezTo>
                <a:cubicBezTo>
                  <a:pt x="3181350" y="20551"/>
                  <a:pt x="2981325" y="-31836"/>
                  <a:pt x="2676525" y="20551"/>
                </a:cubicBezTo>
                <a:cubicBezTo>
                  <a:pt x="2371725" y="72938"/>
                  <a:pt x="1971675" y="265026"/>
                  <a:pt x="1724025" y="439651"/>
                </a:cubicBezTo>
                <a:cubicBezTo>
                  <a:pt x="1476375" y="614276"/>
                  <a:pt x="1347787" y="901614"/>
                  <a:pt x="1190625" y="1068301"/>
                </a:cubicBezTo>
                <a:cubicBezTo>
                  <a:pt x="1033463" y="1234988"/>
                  <a:pt x="922337" y="1354051"/>
                  <a:pt x="781050" y="1439776"/>
                </a:cubicBezTo>
                <a:cubicBezTo>
                  <a:pt x="639762" y="1525501"/>
                  <a:pt x="441325" y="1558838"/>
                  <a:pt x="342900" y="1582651"/>
                </a:cubicBezTo>
                <a:cubicBezTo>
                  <a:pt x="244475" y="1606464"/>
                  <a:pt x="190500" y="1582651"/>
                  <a:pt x="190500" y="1582651"/>
                </a:cubicBezTo>
                <a:cubicBezTo>
                  <a:pt x="133350" y="1582651"/>
                  <a:pt x="134937" y="1654089"/>
                  <a:pt x="0" y="1582651"/>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ounded Rectangle 19"/>
              <p:cNvSpPr/>
              <p:nvPr/>
            </p:nvSpPr>
            <p:spPr>
              <a:xfrm>
                <a:off x="5762625" y="5099797"/>
                <a:ext cx="2971800" cy="112061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Applies when angle of approach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𝑜</m:t>
                        </m:r>
                      </m:sup>
                    </m:sSup>
                  </m:oMath>
                </a14:m>
                <a:r>
                  <a:rPr lang="en-US" b="0" dirty="0"/>
                  <a:t>, Safety margin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oMath>
                </a14:m>
                <a:r>
                  <a:rPr lang="en-US" b="0" dirty="0"/>
                  <a:t> must be defined</a:t>
                </a:r>
              </a:p>
            </p:txBody>
          </p:sp>
        </mc:Choice>
        <mc:Fallback xmlns="">
          <p:sp>
            <p:nvSpPr>
              <p:cNvPr id="20" name="Rounded Rectangle 19"/>
              <p:cNvSpPr>
                <a:spLocks noRot="1" noChangeAspect="1" noMove="1" noResize="1" noEditPoints="1" noAdjustHandles="1" noChangeArrowheads="1" noChangeShapeType="1" noTextEdit="1"/>
              </p:cNvSpPr>
              <p:nvPr/>
            </p:nvSpPr>
            <p:spPr>
              <a:xfrm>
                <a:off x="5762625" y="5099797"/>
                <a:ext cx="2971800" cy="1120616"/>
              </a:xfrm>
              <a:prstGeom prst="roundRect">
                <a:avLst/>
              </a:prstGeom>
              <a:blipFill rotWithShape="0">
                <a:blip r:embed="rId5"/>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313311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on approach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34</a:t>
            </a:fld>
            <a:endParaRPr lang="en-US" dirty="0"/>
          </a:p>
        </p:txBody>
      </p:sp>
      <p:sp>
        <p:nvSpPr>
          <p:cNvPr id="11" name="Oval 10"/>
          <p:cNvSpPr/>
          <p:nvPr/>
        </p:nvSpPr>
        <p:spPr>
          <a:xfrm>
            <a:off x="3065771" y="1860602"/>
            <a:ext cx="3000375" cy="3000375"/>
          </a:xfrm>
          <a:prstGeom prst="ellipse">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p:cNvSpPr/>
          <p:nvPr/>
        </p:nvSpPr>
        <p:spPr>
          <a:xfrm>
            <a:off x="4442134" y="323696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6"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16200000">
            <a:off x="3994459" y="901197"/>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5000625" y="3590925"/>
            <a:ext cx="3857625" cy="1828800"/>
          </a:xfrm>
          <a:custGeom>
            <a:avLst/>
            <a:gdLst>
              <a:gd name="connsiteX0" fmla="*/ 0 w 3857625"/>
              <a:gd name="connsiteY0" fmla="*/ 1828800 h 1828800"/>
              <a:gd name="connsiteX1" fmla="*/ 1123950 w 3857625"/>
              <a:gd name="connsiteY1" fmla="*/ 581025 h 1828800"/>
              <a:gd name="connsiteX2" fmla="*/ 1857375 w 3857625"/>
              <a:gd name="connsiteY2" fmla="*/ 114300 h 1828800"/>
              <a:gd name="connsiteX3" fmla="*/ 3857625 w 3857625"/>
              <a:gd name="connsiteY3" fmla="*/ 0 h 1828800"/>
            </a:gdLst>
            <a:ahLst/>
            <a:cxnLst>
              <a:cxn ang="0">
                <a:pos x="connsiteX0" y="connsiteY0"/>
              </a:cxn>
              <a:cxn ang="0">
                <a:pos x="connsiteX1" y="connsiteY1"/>
              </a:cxn>
              <a:cxn ang="0">
                <a:pos x="connsiteX2" y="connsiteY2"/>
              </a:cxn>
              <a:cxn ang="0">
                <a:pos x="connsiteX3" y="connsiteY3"/>
              </a:cxn>
            </a:cxnLst>
            <a:rect l="l" t="t" r="r" b="b"/>
            <a:pathLst>
              <a:path w="3857625" h="1828800">
                <a:moveTo>
                  <a:pt x="0" y="1828800"/>
                </a:moveTo>
                <a:cubicBezTo>
                  <a:pt x="407194" y="1347787"/>
                  <a:pt x="814388" y="866775"/>
                  <a:pt x="1123950" y="581025"/>
                </a:cubicBezTo>
                <a:cubicBezTo>
                  <a:pt x="1433512" y="295275"/>
                  <a:pt x="1401763" y="211137"/>
                  <a:pt x="1857375" y="114300"/>
                </a:cubicBezTo>
                <a:cubicBezTo>
                  <a:pt x="2312988" y="17462"/>
                  <a:pt x="3522663" y="20637"/>
                  <a:pt x="3857625" y="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7" name="Freeform 6"/>
          <p:cNvSpPr/>
          <p:nvPr/>
        </p:nvSpPr>
        <p:spPr>
          <a:xfrm>
            <a:off x="314325" y="1352550"/>
            <a:ext cx="3676650" cy="2033740"/>
          </a:xfrm>
          <a:custGeom>
            <a:avLst/>
            <a:gdLst>
              <a:gd name="connsiteX0" fmla="*/ 3676650 w 3676650"/>
              <a:gd name="connsiteY0" fmla="*/ 0 h 2033740"/>
              <a:gd name="connsiteX1" fmla="*/ 2295525 w 3676650"/>
              <a:gd name="connsiteY1" fmla="*/ 504825 h 2033740"/>
              <a:gd name="connsiteX2" fmla="*/ 1457325 w 3676650"/>
              <a:gd name="connsiteY2" fmla="*/ 1781175 h 2033740"/>
              <a:gd name="connsiteX3" fmla="*/ 0 w 3676650"/>
              <a:gd name="connsiteY3" fmla="*/ 2019300 h 2033740"/>
            </a:gdLst>
            <a:ahLst/>
            <a:cxnLst>
              <a:cxn ang="0">
                <a:pos x="connsiteX0" y="connsiteY0"/>
              </a:cxn>
              <a:cxn ang="0">
                <a:pos x="connsiteX1" y="connsiteY1"/>
              </a:cxn>
              <a:cxn ang="0">
                <a:pos x="connsiteX2" y="connsiteY2"/>
              </a:cxn>
              <a:cxn ang="0">
                <a:pos x="connsiteX3" y="connsiteY3"/>
              </a:cxn>
            </a:cxnLst>
            <a:rect l="l" t="t" r="r" b="b"/>
            <a:pathLst>
              <a:path w="3676650" h="2033740">
                <a:moveTo>
                  <a:pt x="3676650" y="0"/>
                </a:moveTo>
                <a:cubicBezTo>
                  <a:pt x="3171031" y="103981"/>
                  <a:pt x="2665412" y="207963"/>
                  <a:pt x="2295525" y="504825"/>
                </a:cubicBezTo>
                <a:cubicBezTo>
                  <a:pt x="1925638" y="801687"/>
                  <a:pt x="1839913" y="1528762"/>
                  <a:pt x="1457325" y="1781175"/>
                </a:cubicBezTo>
                <a:cubicBezTo>
                  <a:pt x="1074737" y="2033588"/>
                  <a:pt x="603250" y="2057400"/>
                  <a:pt x="0" y="2019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5"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2924642">
            <a:off x="4318308" y="5145084"/>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Both vehicles are taking right side avoidance</a:t>
            </a:r>
          </a:p>
        </p:txBody>
      </p:sp>
    </p:spTree>
    <p:extLst>
      <p:ext uri="{BB962C8B-B14F-4D97-AF65-F5344CB8AC3E}">
        <p14:creationId xmlns:p14="http://schemas.microsoft.com/office/powerpoint/2010/main" val="932899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35</a:t>
            </a:fld>
            <a:endParaRPr lang="en-US" dirty="0"/>
          </a:p>
        </p:txBody>
      </p:sp>
      <p:pic>
        <p:nvPicPr>
          <p:cNvPr id="6146" name="Picture 2" descr="Výsledok vyhľadávania obrázkov pre dopyt aircraft landing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landing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1171574" y="3233737"/>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Výsledok vyhľadávania obrázkov pre dopyt runway"/>
          <p:cNvPicPr>
            <a:picLocks noChangeAspect="1" noChangeArrowheads="1"/>
          </p:cNvPicPr>
          <p:nvPr/>
        </p:nvPicPr>
        <p:blipFill rotWithShape="1">
          <a:blip r:embed="rId3">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3000375" y="3219450"/>
            <a:ext cx="5615532" cy="1682313"/>
          </a:xfrm>
          <a:custGeom>
            <a:avLst/>
            <a:gdLst>
              <a:gd name="connsiteX0" fmla="*/ 0 w 5615532"/>
              <a:gd name="connsiteY0" fmla="*/ 1181100 h 1682313"/>
              <a:gd name="connsiteX1" fmla="*/ 1266825 w 5615532"/>
              <a:gd name="connsiteY1" fmla="*/ 1581150 h 1682313"/>
              <a:gd name="connsiteX2" fmla="*/ 3067050 w 5615532"/>
              <a:gd name="connsiteY2" fmla="*/ 1609725 h 1682313"/>
              <a:gd name="connsiteX3" fmla="*/ 4448175 w 5615532"/>
              <a:gd name="connsiteY3" fmla="*/ 723900 h 1682313"/>
              <a:gd name="connsiteX4" fmla="*/ 5572125 w 5615532"/>
              <a:gd name="connsiteY4" fmla="*/ 0 h 168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5532" h="1682313">
                <a:moveTo>
                  <a:pt x="0" y="1181100"/>
                </a:moveTo>
                <a:cubicBezTo>
                  <a:pt x="377825" y="1345406"/>
                  <a:pt x="755650" y="1509712"/>
                  <a:pt x="1266825" y="1581150"/>
                </a:cubicBezTo>
                <a:cubicBezTo>
                  <a:pt x="1778000" y="1652588"/>
                  <a:pt x="2536825" y="1752600"/>
                  <a:pt x="3067050" y="1609725"/>
                </a:cubicBezTo>
                <a:cubicBezTo>
                  <a:pt x="3597275" y="1466850"/>
                  <a:pt x="4448175" y="723900"/>
                  <a:pt x="4448175" y="723900"/>
                </a:cubicBezTo>
                <a:cubicBezTo>
                  <a:pt x="4865687" y="455613"/>
                  <a:pt x="5830888" y="79375"/>
                  <a:pt x="5572125" y="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 name="Freeform 8"/>
          <p:cNvSpPr/>
          <p:nvPr/>
        </p:nvSpPr>
        <p:spPr>
          <a:xfrm>
            <a:off x="1962150" y="2695575"/>
            <a:ext cx="6562725" cy="1980022"/>
          </a:xfrm>
          <a:custGeom>
            <a:avLst/>
            <a:gdLst>
              <a:gd name="connsiteX0" fmla="*/ 0 w 6562725"/>
              <a:gd name="connsiteY0" fmla="*/ 0 h 1980022"/>
              <a:gd name="connsiteX1" fmla="*/ 2533650 w 6562725"/>
              <a:gd name="connsiteY1" fmla="*/ 1790700 h 1980022"/>
              <a:gd name="connsiteX2" fmla="*/ 4381500 w 6562725"/>
              <a:gd name="connsiteY2" fmla="*/ 1781175 h 1980022"/>
              <a:gd name="connsiteX3" fmla="*/ 6562725 w 6562725"/>
              <a:gd name="connsiteY3" fmla="*/ 495300 h 1980022"/>
            </a:gdLst>
            <a:ahLst/>
            <a:cxnLst>
              <a:cxn ang="0">
                <a:pos x="connsiteX0" y="connsiteY0"/>
              </a:cxn>
              <a:cxn ang="0">
                <a:pos x="connsiteX1" y="connsiteY1"/>
              </a:cxn>
              <a:cxn ang="0">
                <a:pos x="connsiteX2" y="connsiteY2"/>
              </a:cxn>
              <a:cxn ang="0">
                <a:pos x="connsiteX3" y="connsiteY3"/>
              </a:cxn>
            </a:cxnLst>
            <a:rect l="l" t="t" r="r" b="b"/>
            <a:pathLst>
              <a:path w="6562725" h="1980022">
                <a:moveTo>
                  <a:pt x="0" y="0"/>
                </a:moveTo>
                <a:cubicBezTo>
                  <a:pt x="901700" y="746919"/>
                  <a:pt x="1803400" y="1493838"/>
                  <a:pt x="2533650" y="1790700"/>
                </a:cubicBezTo>
                <a:cubicBezTo>
                  <a:pt x="3263900" y="2087562"/>
                  <a:pt x="3709987" y="1997075"/>
                  <a:pt x="4381500" y="1781175"/>
                </a:cubicBezTo>
                <a:cubicBezTo>
                  <a:pt x="5053013" y="1565275"/>
                  <a:pt x="6470650" y="1076325"/>
                  <a:pt x="6562725" y="495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2" name="Rounded Rectangle 11"/>
          <p:cNvSpPr/>
          <p:nvPr/>
        </p:nvSpPr>
        <p:spPr>
          <a:xfrm>
            <a:off x="5243512" y="1162371"/>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Both aircrafts are trying to approach runway, to take landing sequence</a:t>
            </a:r>
          </a:p>
        </p:txBody>
      </p:sp>
    </p:spTree>
    <p:extLst>
      <p:ext uri="{BB962C8B-B14F-4D97-AF65-F5344CB8AC3E}">
        <p14:creationId xmlns:p14="http://schemas.microsoft.com/office/powerpoint/2010/main" val="2771012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36</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3000375" y="3219450"/>
            <a:ext cx="5615532" cy="1682313"/>
          </a:xfrm>
          <a:custGeom>
            <a:avLst/>
            <a:gdLst>
              <a:gd name="connsiteX0" fmla="*/ 0 w 5615532"/>
              <a:gd name="connsiteY0" fmla="*/ 1181100 h 1682313"/>
              <a:gd name="connsiteX1" fmla="*/ 1266825 w 5615532"/>
              <a:gd name="connsiteY1" fmla="*/ 1581150 h 1682313"/>
              <a:gd name="connsiteX2" fmla="*/ 3067050 w 5615532"/>
              <a:gd name="connsiteY2" fmla="*/ 1609725 h 1682313"/>
              <a:gd name="connsiteX3" fmla="*/ 4448175 w 5615532"/>
              <a:gd name="connsiteY3" fmla="*/ 723900 h 1682313"/>
              <a:gd name="connsiteX4" fmla="*/ 5572125 w 5615532"/>
              <a:gd name="connsiteY4" fmla="*/ 0 h 168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5532" h="1682313">
                <a:moveTo>
                  <a:pt x="0" y="1181100"/>
                </a:moveTo>
                <a:cubicBezTo>
                  <a:pt x="377825" y="1345406"/>
                  <a:pt x="755650" y="1509712"/>
                  <a:pt x="1266825" y="1581150"/>
                </a:cubicBezTo>
                <a:cubicBezTo>
                  <a:pt x="1778000" y="1652588"/>
                  <a:pt x="2536825" y="1752600"/>
                  <a:pt x="3067050" y="1609725"/>
                </a:cubicBezTo>
                <a:cubicBezTo>
                  <a:pt x="3597275" y="1466850"/>
                  <a:pt x="4448175" y="723900"/>
                  <a:pt x="4448175" y="723900"/>
                </a:cubicBezTo>
                <a:cubicBezTo>
                  <a:pt x="4865687" y="455613"/>
                  <a:pt x="5830888" y="79375"/>
                  <a:pt x="5572125" y="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 name="Freeform 8"/>
          <p:cNvSpPr/>
          <p:nvPr/>
        </p:nvSpPr>
        <p:spPr>
          <a:xfrm>
            <a:off x="1962150" y="2695575"/>
            <a:ext cx="6562725" cy="1980022"/>
          </a:xfrm>
          <a:custGeom>
            <a:avLst/>
            <a:gdLst>
              <a:gd name="connsiteX0" fmla="*/ 0 w 6562725"/>
              <a:gd name="connsiteY0" fmla="*/ 0 h 1980022"/>
              <a:gd name="connsiteX1" fmla="*/ 2533650 w 6562725"/>
              <a:gd name="connsiteY1" fmla="*/ 1790700 h 1980022"/>
              <a:gd name="connsiteX2" fmla="*/ 4381500 w 6562725"/>
              <a:gd name="connsiteY2" fmla="*/ 1781175 h 1980022"/>
              <a:gd name="connsiteX3" fmla="*/ 6562725 w 6562725"/>
              <a:gd name="connsiteY3" fmla="*/ 495300 h 1980022"/>
            </a:gdLst>
            <a:ahLst/>
            <a:cxnLst>
              <a:cxn ang="0">
                <a:pos x="connsiteX0" y="connsiteY0"/>
              </a:cxn>
              <a:cxn ang="0">
                <a:pos x="connsiteX1" y="connsiteY1"/>
              </a:cxn>
              <a:cxn ang="0">
                <a:pos x="connsiteX2" y="connsiteY2"/>
              </a:cxn>
              <a:cxn ang="0">
                <a:pos x="connsiteX3" y="connsiteY3"/>
              </a:cxn>
            </a:cxnLst>
            <a:rect l="l" t="t" r="r" b="b"/>
            <a:pathLst>
              <a:path w="6562725" h="1980022">
                <a:moveTo>
                  <a:pt x="0" y="0"/>
                </a:moveTo>
                <a:cubicBezTo>
                  <a:pt x="901700" y="746919"/>
                  <a:pt x="1803400" y="1493838"/>
                  <a:pt x="2533650" y="1790700"/>
                </a:cubicBezTo>
                <a:cubicBezTo>
                  <a:pt x="3263900" y="2087562"/>
                  <a:pt x="3709987" y="1997075"/>
                  <a:pt x="4381500" y="1781175"/>
                </a:cubicBezTo>
                <a:cubicBezTo>
                  <a:pt x="5053013" y="1565275"/>
                  <a:pt x="6470650" y="1076325"/>
                  <a:pt x="6562725" y="495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5" name="Straight Connector 4"/>
          <p:cNvCxnSpPr/>
          <p:nvPr/>
        </p:nvCxnSpPr>
        <p:spPr>
          <a:xfrm>
            <a:off x="85725" y="6172200"/>
            <a:ext cx="4895850"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2095500" y="4076700"/>
            <a:ext cx="0" cy="20955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1171574" y="3233737"/>
            <a:ext cx="1857375" cy="128587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1171574" y="2514600"/>
            <a:ext cx="0" cy="3657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146"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43512" y="1162371"/>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Aircraft altitude is determining factor in terms of “right of way”</a:t>
            </a:r>
          </a:p>
        </p:txBody>
      </p:sp>
    </p:spTree>
    <p:extLst>
      <p:ext uri="{BB962C8B-B14F-4D97-AF65-F5344CB8AC3E}">
        <p14:creationId xmlns:p14="http://schemas.microsoft.com/office/powerpoint/2010/main" val="4050109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37</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3000375" y="3219450"/>
            <a:ext cx="5615532" cy="1682313"/>
          </a:xfrm>
          <a:custGeom>
            <a:avLst/>
            <a:gdLst>
              <a:gd name="connsiteX0" fmla="*/ 0 w 5615532"/>
              <a:gd name="connsiteY0" fmla="*/ 1181100 h 1682313"/>
              <a:gd name="connsiteX1" fmla="*/ 1266825 w 5615532"/>
              <a:gd name="connsiteY1" fmla="*/ 1581150 h 1682313"/>
              <a:gd name="connsiteX2" fmla="*/ 3067050 w 5615532"/>
              <a:gd name="connsiteY2" fmla="*/ 1609725 h 1682313"/>
              <a:gd name="connsiteX3" fmla="*/ 4448175 w 5615532"/>
              <a:gd name="connsiteY3" fmla="*/ 723900 h 1682313"/>
              <a:gd name="connsiteX4" fmla="*/ 5572125 w 5615532"/>
              <a:gd name="connsiteY4" fmla="*/ 0 h 168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5532" h="1682313">
                <a:moveTo>
                  <a:pt x="0" y="1181100"/>
                </a:moveTo>
                <a:cubicBezTo>
                  <a:pt x="377825" y="1345406"/>
                  <a:pt x="755650" y="1509712"/>
                  <a:pt x="1266825" y="1581150"/>
                </a:cubicBezTo>
                <a:cubicBezTo>
                  <a:pt x="1778000" y="1652588"/>
                  <a:pt x="2536825" y="1752600"/>
                  <a:pt x="3067050" y="1609725"/>
                </a:cubicBezTo>
                <a:cubicBezTo>
                  <a:pt x="3597275" y="1466850"/>
                  <a:pt x="4448175" y="723900"/>
                  <a:pt x="4448175" y="723900"/>
                </a:cubicBezTo>
                <a:cubicBezTo>
                  <a:pt x="4865687" y="455613"/>
                  <a:pt x="5830888" y="79375"/>
                  <a:pt x="5572125" y="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 name="Freeform 8"/>
          <p:cNvSpPr/>
          <p:nvPr/>
        </p:nvSpPr>
        <p:spPr>
          <a:xfrm>
            <a:off x="1962150" y="2695575"/>
            <a:ext cx="6562725" cy="1980022"/>
          </a:xfrm>
          <a:custGeom>
            <a:avLst/>
            <a:gdLst>
              <a:gd name="connsiteX0" fmla="*/ 0 w 6562725"/>
              <a:gd name="connsiteY0" fmla="*/ 0 h 1980022"/>
              <a:gd name="connsiteX1" fmla="*/ 2533650 w 6562725"/>
              <a:gd name="connsiteY1" fmla="*/ 1790700 h 1980022"/>
              <a:gd name="connsiteX2" fmla="*/ 4381500 w 6562725"/>
              <a:gd name="connsiteY2" fmla="*/ 1781175 h 1980022"/>
              <a:gd name="connsiteX3" fmla="*/ 6562725 w 6562725"/>
              <a:gd name="connsiteY3" fmla="*/ 495300 h 1980022"/>
            </a:gdLst>
            <a:ahLst/>
            <a:cxnLst>
              <a:cxn ang="0">
                <a:pos x="connsiteX0" y="connsiteY0"/>
              </a:cxn>
              <a:cxn ang="0">
                <a:pos x="connsiteX1" y="connsiteY1"/>
              </a:cxn>
              <a:cxn ang="0">
                <a:pos x="connsiteX2" y="connsiteY2"/>
              </a:cxn>
              <a:cxn ang="0">
                <a:pos x="connsiteX3" y="connsiteY3"/>
              </a:cxn>
            </a:cxnLst>
            <a:rect l="l" t="t" r="r" b="b"/>
            <a:pathLst>
              <a:path w="6562725" h="1980022">
                <a:moveTo>
                  <a:pt x="0" y="0"/>
                </a:moveTo>
                <a:cubicBezTo>
                  <a:pt x="901700" y="746919"/>
                  <a:pt x="1803400" y="1493838"/>
                  <a:pt x="2533650" y="1790700"/>
                </a:cubicBezTo>
                <a:cubicBezTo>
                  <a:pt x="3263900" y="2087562"/>
                  <a:pt x="3709987" y="1997075"/>
                  <a:pt x="4381500" y="1781175"/>
                </a:cubicBezTo>
                <a:cubicBezTo>
                  <a:pt x="5053013" y="1565275"/>
                  <a:pt x="6470650" y="1076325"/>
                  <a:pt x="6562725" y="495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5" name="Straight Connector 4"/>
          <p:cNvCxnSpPr/>
          <p:nvPr/>
        </p:nvCxnSpPr>
        <p:spPr>
          <a:xfrm>
            <a:off x="85725" y="6172200"/>
            <a:ext cx="4895850"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2095500" y="4076700"/>
            <a:ext cx="0" cy="20955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1171574" y="3233737"/>
            <a:ext cx="1857375" cy="128587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1171574" y="2514600"/>
            <a:ext cx="0" cy="3657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146"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Výsledok vyhľadávania obrázkov pre dopyt play button pictogram"/>
          <p:cNvPicPr>
            <a:picLocks noChangeAspect="1" noChangeArrowheads="1"/>
          </p:cNvPicPr>
          <p:nvPr/>
        </p:nvPicPr>
        <p:blipFill rotWithShape="1">
          <a:blip r:embed="rId4">
            <a:extLst>
              <a:ext uri="{28A0092B-C50C-407E-A947-70E740481C1C}">
                <a14:useLocalDpi xmlns:a14="http://schemas.microsoft.com/office/drawing/2010/main" val="0"/>
              </a:ext>
            </a:extLst>
          </a:blip>
          <a:srcRect l="3195" t="4707" r="50794" b="4637"/>
          <a:stretch/>
        </p:blipFill>
        <p:spPr bwMode="auto">
          <a:xfrm>
            <a:off x="1812131" y="3806403"/>
            <a:ext cx="566737" cy="5548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Výsledok vyhľadávania obrázkov pre dopyt play button pictogram"/>
          <p:cNvPicPr>
            <a:picLocks noChangeAspect="1" noChangeArrowheads="1"/>
          </p:cNvPicPr>
          <p:nvPr/>
        </p:nvPicPr>
        <p:blipFill rotWithShape="1">
          <a:blip r:embed="rId4">
            <a:extLst>
              <a:ext uri="{28A0092B-C50C-407E-A947-70E740481C1C}">
                <a14:useLocalDpi xmlns:a14="http://schemas.microsoft.com/office/drawing/2010/main" val="0"/>
              </a:ext>
            </a:extLst>
          </a:blip>
          <a:srcRect l="53022" t="6205" r="2126" b="5473"/>
          <a:stretch/>
        </p:blipFill>
        <p:spPr bwMode="auto">
          <a:xfrm>
            <a:off x="995360" y="2172302"/>
            <a:ext cx="552451" cy="540544"/>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5243512" y="1162371"/>
            <a:ext cx="2971800"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Lower aircraft has the right of the way</a:t>
            </a:r>
          </a:p>
        </p:txBody>
      </p:sp>
    </p:spTree>
    <p:extLst>
      <p:ext uri="{BB962C8B-B14F-4D97-AF65-F5344CB8AC3E}">
        <p14:creationId xmlns:p14="http://schemas.microsoft.com/office/powerpoint/2010/main" val="1951946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38</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85725" y="6172200"/>
            <a:ext cx="4895850" cy="0"/>
          </a:xfrm>
          <a:prstGeom prst="line">
            <a:avLst/>
          </a:prstGeom>
          <a:ln/>
        </p:spPr>
        <p:style>
          <a:lnRef idx="3">
            <a:schemeClr val="dk1"/>
          </a:lnRef>
          <a:fillRef idx="0">
            <a:schemeClr val="dk1"/>
          </a:fillRef>
          <a:effectRef idx="2">
            <a:schemeClr val="dk1"/>
          </a:effectRef>
          <a:fontRef idx="minor">
            <a:schemeClr val="tx1"/>
          </a:fontRef>
        </p:style>
      </p:cxnSp>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7987271" y="2784240"/>
            <a:ext cx="628636" cy="43521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1171574" y="2514600"/>
            <a:ext cx="0" cy="3657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146"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Výsledok vyhľadávania obrázkov pre dopyt play button pictogram"/>
          <p:cNvPicPr>
            <a:picLocks noChangeAspect="1" noChangeArrowheads="1"/>
          </p:cNvPicPr>
          <p:nvPr/>
        </p:nvPicPr>
        <p:blipFill rotWithShape="1">
          <a:blip r:embed="rId4">
            <a:extLst>
              <a:ext uri="{28A0092B-C50C-407E-A947-70E740481C1C}">
                <a14:useLocalDpi xmlns:a14="http://schemas.microsoft.com/office/drawing/2010/main" val="0"/>
              </a:ext>
            </a:extLst>
          </a:blip>
          <a:srcRect l="53022" t="6205" r="2126" b="5473"/>
          <a:stretch/>
        </p:blipFill>
        <p:spPr bwMode="auto">
          <a:xfrm>
            <a:off x="995360" y="2172302"/>
            <a:ext cx="552451" cy="540544"/>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2162175" y="1266655"/>
            <a:ext cx="3095638" cy="1762295"/>
          </a:xfrm>
          <a:custGeom>
            <a:avLst/>
            <a:gdLst>
              <a:gd name="connsiteX0" fmla="*/ 0 w 3095638"/>
              <a:gd name="connsiteY0" fmla="*/ 1524170 h 1762295"/>
              <a:gd name="connsiteX1" fmla="*/ 114300 w 3095638"/>
              <a:gd name="connsiteY1" fmla="*/ 1533695 h 1762295"/>
              <a:gd name="connsiteX2" fmla="*/ 161925 w 3095638"/>
              <a:gd name="connsiteY2" fmla="*/ 1543220 h 1762295"/>
              <a:gd name="connsiteX3" fmla="*/ 257175 w 3095638"/>
              <a:gd name="connsiteY3" fmla="*/ 1552745 h 1762295"/>
              <a:gd name="connsiteX4" fmla="*/ 438150 w 3095638"/>
              <a:gd name="connsiteY4" fmla="*/ 1571795 h 1762295"/>
              <a:gd name="connsiteX5" fmla="*/ 647700 w 3095638"/>
              <a:gd name="connsiteY5" fmla="*/ 1600370 h 1762295"/>
              <a:gd name="connsiteX6" fmla="*/ 685800 w 3095638"/>
              <a:gd name="connsiteY6" fmla="*/ 1609895 h 1762295"/>
              <a:gd name="connsiteX7" fmla="*/ 819150 w 3095638"/>
              <a:gd name="connsiteY7" fmla="*/ 1628945 h 1762295"/>
              <a:gd name="connsiteX8" fmla="*/ 847725 w 3095638"/>
              <a:gd name="connsiteY8" fmla="*/ 1638470 h 1762295"/>
              <a:gd name="connsiteX9" fmla="*/ 1019175 w 3095638"/>
              <a:gd name="connsiteY9" fmla="*/ 1657520 h 1762295"/>
              <a:gd name="connsiteX10" fmla="*/ 1133475 w 3095638"/>
              <a:gd name="connsiteY10" fmla="*/ 1676570 h 1762295"/>
              <a:gd name="connsiteX11" fmla="*/ 1285875 w 3095638"/>
              <a:gd name="connsiteY11" fmla="*/ 1695620 h 1762295"/>
              <a:gd name="connsiteX12" fmla="*/ 1381125 w 3095638"/>
              <a:gd name="connsiteY12" fmla="*/ 1705145 h 1762295"/>
              <a:gd name="connsiteX13" fmla="*/ 1447800 w 3095638"/>
              <a:gd name="connsiteY13" fmla="*/ 1714670 h 1762295"/>
              <a:gd name="connsiteX14" fmla="*/ 1562100 w 3095638"/>
              <a:gd name="connsiteY14" fmla="*/ 1743245 h 1762295"/>
              <a:gd name="connsiteX15" fmla="*/ 1771650 w 3095638"/>
              <a:gd name="connsiteY15" fmla="*/ 1762295 h 1762295"/>
              <a:gd name="connsiteX16" fmla="*/ 2466975 w 3095638"/>
              <a:gd name="connsiteY16" fmla="*/ 1752770 h 1762295"/>
              <a:gd name="connsiteX17" fmla="*/ 2495550 w 3095638"/>
              <a:gd name="connsiteY17" fmla="*/ 1743245 h 1762295"/>
              <a:gd name="connsiteX18" fmla="*/ 2543175 w 3095638"/>
              <a:gd name="connsiteY18" fmla="*/ 1733720 h 1762295"/>
              <a:gd name="connsiteX19" fmla="*/ 2619375 w 3095638"/>
              <a:gd name="connsiteY19" fmla="*/ 1695620 h 1762295"/>
              <a:gd name="connsiteX20" fmla="*/ 2647950 w 3095638"/>
              <a:gd name="connsiteY20" fmla="*/ 1686095 h 1762295"/>
              <a:gd name="connsiteX21" fmla="*/ 2705100 w 3095638"/>
              <a:gd name="connsiteY21" fmla="*/ 1638470 h 1762295"/>
              <a:gd name="connsiteX22" fmla="*/ 2743200 w 3095638"/>
              <a:gd name="connsiteY22" fmla="*/ 1609895 h 1762295"/>
              <a:gd name="connsiteX23" fmla="*/ 2781300 w 3095638"/>
              <a:gd name="connsiteY23" fmla="*/ 1571795 h 1762295"/>
              <a:gd name="connsiteX24" fmla="*/ 2809875 w 3095638"/>
              <a:gd name="connsiteY24" fmla="*/ 1552745 h 1762295"/>
              <a:gd name="connsiteX25" fmla="*/ 2867025 w 3095638"/>
              <a:gd name="connsiteY25" fmla="*/ 1476545 h 1762295"/>
              <a:gd name="connsiteX26" fmla="*/ 2952750 w 3095638"/>
              <a:gd name="connsiteY26" fmla="*/ 1400345 h 1762295"/>
              <a:gd name="connsiteX27" fmla="*/ 2971800 w 3095638"/>
              <a:gd name="connsiteY27" fmla="*/ 1362245 h 1762295"/>
              <a:gd name="connsiteX28" fmla="*/ 3000375 w 3095638"/>
              <a:gd name="connsiteY28" fmla="*/ 1286045 h 1762295"/>
              <a:gd name="connsiteX29" fmla="*/ 3019425 w 3095638"/>
              <a:gd name="connsiteY29" fmla="*/ 1257470 h 1762295"/>
              <a:gd name="connsiteX30" fmla="*/ 3038475 w 3095638"/>
              <a:gd name="connsiteY30" fmla="*/ 1200320 h 1762295"/>
              <a:gd name="connsiteX31" fmla="*/ 3057525 w 3095638"/>
              <a:gd name="connsiteY31" fmla="*/ 1162220 h 1762295"/>
              <a:gd name="connsiteX32" fmla="*/ 3067050 w 3095638"/>
              <a:gd name="connsiteY32" fmla="*/ 1105070 h 1762295"/>
              <a:gd name="connsiteX33" fmla="*/ 3086100 w 3095638"/>
              <a:gd name="connsiteY33" fmla="*/ 885995 h 1762295"/>
              <a:gd name="connsiteX34" fmla="*/ 3086100 w 3095638"/>
              <a:gd name="connsiteY34" fmla="*/ 562145 h 1762295"/>
              <a:gd name="connsiteX35" fmla="*/ 3067050 w 3095638"/>
              <a:gd name="connsiteY35" fmla="*/ 533570 h 1762295"/>
              <a:gd name="connsiteX36" fmla="*/ 3038475 w 3095638"/>
              <a:gd name="connsiteY36" fmla="*/ 495470 h 1762295"/>
              <a:gd name="connsiteX37" fmla="*/ 3019425 w 3095638"/>
              <a:gd name="connsiteY37" fmla="*/ 466895 h 1762295"/>
              <a:gd name="connsiteX38" fmla="*/ 3000375 w 3095638"/>
              <a:gd name="connsiteY38" fmla="*/ 428795 h 1762295"/>
              <a:gd name="connsiteX39" fmla="*/ 2962275 w 3095638"/>
              <a:gd name="connsiteY39" fmla="*/ 400220 h 1762295"/>
              <a:gd name="connsiteX40" fmla="*/ 2924175 w 3095638"/>
              <a:gd name="connsiteY40" fmla="*/ 362120 h 1762295"/>
              <a:gd name="connsiteX41" fmla="*/ 2847975 w 3095638"/>
              <a:gd name="connsiteY41" fmla="*/ 314495 h 1762295"/>
              <a:gd name="connsiteX42" fmla="*/ 2819400 w 3095638"/>
              <a:gd name="connsiteY42" fmla="*/ 295445 h 1762295"/>
              <a:gd name="connsiteX43" fmla="*/ 2752725 w 3095638"/>
              <a:gd name="connsiteY43" fmla="*/ 266870 h 1762295"/>
              <a:gd name="connsiteX44" fmla="*/ 2638425 w 3095638"/>
              <a:gd name="connsiteY44" fmla="*/ 219245 h 1762295"/>
              <a:gd name="connsiteX45" fmla="*/ 2581275 w 3095638"/>
              <a:gd name="connsiteY45" fmla="*/ 209720 h 1762295"/>
              <a:gd name="connsiteX46" fmla="*/ 2524125 w 3095638"/>
              <a:gd name="connsiteY46" fmla="*/ 190670 h 1762295"/>
              <a:gd name="connsiteX47" fmla="*/ 2486025 w 3095638"/>
              <a:gd name="connsiteY47" fmla="*/ 181145 h 1762295"/>
              <a:gd name="connsiteX48" fmla="*/ 2400300 w 3095638"/>
              <a:gd name="connsiteY48" fmla="*/ 152570 h 1762295"/>
              <a:gd name="connsiteX49" fmla="*/ 2371725 w 3095638"/>
              <a:gd name="connsiteY49" fmla="*/ 143045 h 1762295"/>
              <a:gd name="connsiteX50" fmla="*/ 2257425 w 3095638"/>
              <a:gd name="connsiteY50" fmla="*/ 114470 h 1762295"/>
              <a:gd name="connsiteX51" fmla="*/ 2162175 w 3095638"/>
              <a:gd name="connsiteY51" fmla="*/ 95420 h 1762295"/>
              <a:gd name="connsiteX52" fmla="*/ 2133600 w 3095638"/>
              <a:gd name="connsiteY52" fmla="*/ 85895 h 1762295"/>
              <a:gd name="connsiteX53" fmla="*/ 2019300 w 3095638"/>
              <a:gd name="connsiteY53" fmla="*/ 66845 h 1762295"/>
              <a:gd name="connsiteX54" fmla="*/ 1962150 w 3095638"/>
              <a:gd name="connsiteY54" fmla="*/ 57320 h 1762295"/>
              <a:gd name="connsiteX55" fmla="*/ 1895475 w 3095638"/>
              <a:gd name="connsiteY55" fmla="*/ 38270 h 1762295"/>
              <a:gd name="connsiteX56" fmla="*/ 1733550 w 3095638"/>
              <a:gd name="connsiteY56" fmla="*/ 28745 h 1762295"/>
              <a:gd name="connsiteX57" fmla="*/ 1181100 w 3095638"/>
              <a:gd name="connsiteY57" fmla="*/ 28745 h 1762295"/>
              <a:gd name="connsiteX58" fmla="*/ 1152525 w 3095638"/>
              <a:gd name="connsiteY58" fmla="*/ 47795 h 1762295"/>
              <a:gd name="connsiteX59" fmla="*/ 1057275 w 3095638"/>
              <a:gd name="connsiteY59" fmla="*/ 95420 h 1762295"/>
              <a:gd name="connsiteX60" fmla="*/ 1028700 w 3095638"/>
              <a:gd name="connsiteY60" fmla="*/ 114470 h 1762295"/>
              <a:gd name="connsiteX61" fmla="*/ 952500 w 3095638"/>
              <a:gd name="connsiteY61" fmla="*/ 152570 h 1762295"/>
              <a:gd name="connsiteX62" fmla="*/ 923925 w 3095638"/>
              <a:gd name="connsiteY62" fmla="*/ 171620 h 1762295"/>
              <a:gd name="connsiteX63" fmla="*/ 895350 w 3095638"/>
              <a:gd name="connsiteY63" fmla="*/ 200195 h 1762295"/>
              <a:gd name="connsiteX64" fmla="*/ 857250 w 3095638"/>
              <a:gd name="connsiteY64" fmla="*/ 219245 h 1762295"/>
              <a:gd name="connsiteX65" fmla="*/ 819150 w 3095638"/>
              <a:gd name="connsiteY65" fmla="*/ 266870 h 1762295"/>
              <a:gd name="connsiteX66" fmla="*/ 800100 w 3095638"/>
              <a:gd name="connsiteY66" fmla="*/ 295445 h 1762295"/>
              <a:gd name="connsiteX67" fmla="*/ 762000 w 3095638"/>
              <a:gd name="connsiteY67" fmla="*/ 343070 h 1762295"/>
              <a:gd name="connsiteX68" fmla="*/ 742950 w 3095638"/>
              <a:gd name="connsiteY68" fmla="*/ 381170 h 1762295"/>
              <a:gd name="connsiteX69" fmla="*/ 676275 w 3095638"/>
              <a:gd name="connsiteY69" fmla="*/ 466895 h 1762295"/>
              <a:gd name="connsiteX70" fmla="*/ 657225 w 3095638"/>
              <a:gd name="connsiteY70" fmla="*/ 504995 h 1762295"/>
              <a:gd name="connsiteX71" fmla="*/ 647700 w 3095638"/>
              <a:gd name="connsiteY71" fmla="*/ 533570 h 1762295"/>
              <a:gd name="connsiteX72" fmla="*/ 619125 w 3095638"/>
              <a:gd name="connsiteY72" fmla="*/ 562145 h 1762295"/>
              <a:gd name="connsiteX73" fmla="*/ 590550 w 3095638"/>
              <a:gd name="connsiteY73" fmla="*/ 647870 h 1762295"/>
              <a:gd name="connsiteX74" fmla="*/ 581025 w 3095638"/>
              <a:gd name="connsiteY74" fmla="*/ 676445 h 1762295"/>
              <a:gd name="connsiteX75" fmla="*/ 561975 w 3095638"/>
              <a:gd name="connsiteY75" fmla="*/ 876470 h 1762295"/>
              <a:gd name="connsiteX76" fmla="*/ 561975 w 3095638"/>
              <a:gd name="connsiteY76" fmla="*/ 1190795 h 1762295"/>
              <a:gd name="connsiteX77" fmla="*/ 571500 w 3095638"/>
              <a:gd name="connsiteY77" fmla="*/ 1228895 h 1762295"/>
              <a:gd name="connsiteX78" fmla="*/ 600075 w 3095638"/>
              <a:gd name="connsiteY78" fmla="*/ 1295570 h 1762295"/>
              <a:gd name="connsiteX79" fmla="*/ 619125 w 3095638"/>
              <a:gd name="connsiteY79" fmla="*/ 1324145 h 1762295"/>
              <a:gd name="connsiteX80" fmla="*/ 666750 w 3095638"/>
              <a:gd name="connsiteY80" fmla="*/ 1409870 h 1762295"/>
              <a:gd name="connsiteX81" fmla="*/ 685800 w 3095638"/>
              <a:gd name="connsiteY81" fmla="*/ 1438445 h 1762295"/>
              <a:gd name="connsiteX82" fmla="*/ 742950 w 3095638"/>
              <a:gd name="connsiteY82" fmla="*/ 1457495 h 1762295"/>
              <a:gd name="connsiteX83" fmla="*/ 800100 w 3095638"/>
              <a:gd name="connsiteY83" fmla="*/ 1495595 h 1762295"/>
              <a:gd name="connsiteX84" fmla="*/ 885825 w 3095638"/>
              <a:gd name="connsiteY84" fmla="*/ 1524170 h 1762295"/>
              <a:gd name="connsiteX85" fmla="*/ 914400 w 3095638"/>
              <a:gd name="connsiteY85" fmla="*/ 1533695 h 1762295"/>
              <a:gd name="connsiteX86" fmla="*/ 942975 w 3095638"/>
              <a:gd name="connsiteY86" fmla="*/ 1543220 h 1762295"/>
              <a:gd name="connsiteX87" fmla="*/ 981075 w 3095638"/>
              <a:gd name="connsiteY87" fmla="*/ 1552745 h 1762295"/>
              <a:gd name="connsiteX88" fmla="*/ 1066800 w 3095638"/>
              <a:gd name="connsiteY88" fmla="*/ 1590845 h 1762295"/>
              <a:gd name="connsiteX89" fmla="*/ 1104900 w 3095638"/>
              <a:gd name="connsiteY89" fmla="*/ 1609895 h 1762295"/>
              <a:gd name="connsiteX90" fmla="*/ 1181100 w 3095638"/>
              <a:gd name="connsiteY90" fmla="*/ 1628945 h 1762295"/>
              <a:gd name="connsiteX91" fmla="*/ 1247775 w 3095638"/>
              <a:gd name="connsiteY91" fmla="*/ 1647995 h 1762295"/>
              <a:gd name="connsiteX92" fmla="*/ 1419225 w 3095638"/>
              <a:gd name="connsiteY92" fmla="*/ 1686095 h 1762295"/>
              <a:gd name="connsiteX93" fmla="*/ 1714500 w 3095638"/>
              <a:gd name="connsiteY93" fmla="*/ 1695620 h 1762295"/>
              <a:gd name="connsiteX94" fmla="*/ 1743075 w 3095638"/>
              <a:gd name="connsiteY94" fmla="*/ 1705145 h 1762295"/>
              <a:gd name="connsiteX95" fmla="*/ 2276475 w 3095638"/>
              <a:gd name="connsiteY95" fmla="*/ 1705145 h 1762295"/>
              <a:gd name="connsiteX96" fmla="*/ 2362200 w 3095638"/>
              <a:gd name="connsiteY96" fmla="*/ 1676570 h 1762295"/>
              <a:gd name="connsiteX97" fmla="*/ 2428875 w 3095638"/>
              <a:gd name="connsiteY97" fmla="*/ 1657520 h 1762295"/>
              <a:gd name="connsiteX98" fmla="*/ 2514600 w 3095638"/>
              <a:gd name="connsiteY98" fmla="*/ 1628945 h 1762295"/>
              <a:gd name="connsiteX99" fmla="*/ 2714625 w 3095638"/>
              <a:gd name="connsiteY99" fmla="*/ 1609895 h 1762295"/>
              <a:gd name="connsiteX100" fmla="*/ 2838450 w 3095638"/>
              <a:gd name="connsiteY100" fmla="*/ 1543220 h 1762295"/>
              <a:gd name="connsiteX101" fmla="*/ 2895600 w 3095638"/>
              <a:gd name="connsiteY101" fmla="*/ 1486070 h 1762295"/>
              <a:gd name="connsiteX102" fmla="*/ 2952750 w 3095638"/>
              <a:gd name="connsiteY102" fmla="*/ 1419395 h 1762295"/>
              <a:gd name="connsiteX103" fmla="*/ 2981325 w 3095638"/>
              <a:gd name="connsiteY103" fmla="*/ 1343195 h 1762295"/>
              <a:gd name="connsiteX104" fmla="*/ 2971800 w 3095638"/>
              <a:gd name="connsiteY104" fmla="*/ 1019345 h 1762295"/>
              <a:gd name="connsiteX105" fmla="*/ 2962275 w 3095638"/>
              <a:gd name="connsiteY105" fmla="*/ 933620 h 1762295"/>
              <a:gd name="connsiteX106" fmla="*/ 2943225 w 3095638"/>
              <a:gd name="connsiteY106" fmla="*/ 876470 h 1762295"/>
              <a:gd name="connsiteX107" fmla="*/ 2914650 w 3095638"/>
              <a:gd name="connsiteY107" fmla="*/ 733595 h 1762295"/>
              <a:gd name="connsiteX108" fmla="*/ 2905125 w 3095638"/>
              <a:gd name="connsiteY108" fmla="*/ 695495 h 1762295"/>
              <a:gd name="connsiteX109" fmla="*/ 2838450 w 3095638"/>
              <a:gd name="connsiteY109" fmla="*/ 609770 h 1762295"/>
              <a:gd name="connsiteX110" fmla="*/ 2819400 w 3095638"/>
              <a:gd name="connsiteY110" fmla="*/ 581195 h 1762295"/>
              <a:gd name="connsiteX111" fmla="*/ 2790825 w 3095638"/>
              <a:gd name="connsiteY111" fmla="*/ 543095 h 1762295"/>
              <a:gd name="connsiteX112" fmla="*/ 2771775 w 3095638"/>
              <a:gd name="connsiteY112" fmla="*/ 504995 h 1762295"/>
              <a:gd name="connsiteX113" fmla="*/ 2733675 w 3095638"/>
              <a:gd name="connsiteY113" fmla="*/ 476420 h 1762295"/>
              <a:gd name="connsiteX114" fmla="*/ 2667000 w 3095638"/>
              <a:gd name="connsiteY114" fmla="*/ 438320 h 1762295"/>
              <a:gd name="connsiteX115" fmla="*/ 2514600 w 3095638"/>
              <a:gd name="connsiteY115" fmla="*/ 352595 h 1762295"/>
              <a:gd name="connsiteX116" fmla="*/ 2486025 w 3095638"/>
              <a:gd name="connsiteY116" fmla="*/ 333545 h 1762295"/>
              <a:gd name="connsiteX117" fmla="*/ 2428875 w 3095638"/>
              <a:gd name="connsiteY117" fmla="*/ 314495 h 1762295"/>
              <a:gd name="connsiteX118" fmla="*/ 2286000 w 3095638"/>
              <a:gd name="connsiteY118" fmla="*/ 276395 h 1762295"/>
              <a:gd name="connsiteX119" fmla="*/ 2228850 w 3095638"/>
              <a:gd name="connsiteY119" fmla="*/ 266870 h 1762295"/>
              <a:gd name="connsiteX120" fmla="*/ 2019300 w 3095638"/>
              <a:gd name="connsiteY120" fmla="*/ 228770 h 1762295"/>
              <a:gd name="connsiteX121" fmla="*/ 1866900 w 3095638"/>
              <a:gd name="connsiteY121" fmla="*/ 209720 h 1762295"/>
              <a:gd name="connsiteX122" fmla="*/ 1600200 w 3095638"/>
              <a:gd name="connsiteY122" fmla="*/ 190670 h 1762295"/>
              <a:gd name="connsiteX123" fmla="*/ 1228725 w 3095638"/>
              <a:gd name="connsiteY123" fmla="*/ 209720 h 1762295"/>
              <a:gd name="connsiteX124" fmla="*/ 1143000 w 3095638"/>
              <a:gd name="connsiteY124" fmla="*/ 247820 h 1762295"/>
              <a:gd name="connsiteX125" fmla="*/ 1104900 w 3095638"/>
              <a:gd name="connsiteY125" fmla="*/ 257345 h 1762295"/>
              <a:gd name="connsiteX126" fmla="*/ 1038225 w 3095638"/>
              <a:gd name="connsiteY126" fmla="*/ 314495 h 1762295"/>
              <a:gd name="connsiteX127" fmla="*/ 952500 w 3095638"/>
              <a:gd name="connsiteY127" fmla="*/ 362120 h 1762295"/>
              <a:gd name="connsiteX128" fmla="*/ 923925 w 3095638"/>
              <a:gd name="connsiteY128" fmla="*/ 419270 h 1762295"/>
              <a:gd name="connsiteX129" fmla="*/ 904875 w 3095638"/>
              <a:gd name="connsiteY129" fmla="*/ 457370 h 1762295"/>
              <a:gd name="connsiteX130" fmla="*/ 838200 w 3095638"/>
              <a:gd name="connsiteY130" fmla="*/ 552620 h 1762295"/>
              <a:gd name="connsiteX131" fmla="*/ 819150 w 3095638"/>
              <a:gd name="connsiteY131" fmla="*/ 638345 h 1762295"/>
              <a:gd name="connsiteX132" fmla="*/ 828675 w 3095638"/>
              <a:gd name="connsiteY132" fmla="*/ 962195 h 1762295"/>
              <a:gd name="connsiteX133" fmla="*/ 904875 w 3095638"/>
              <a:gd name="connsiteY133" fmla="*/ 1047920 h 1762295"/>
              <a:gd name="connsiteX134" fmla="*/ 923925 w 3095638"/>
              <a:gd name="connsiteY134" fmla="*/ 1076495 h 1762295"/>
              <a:gd name="connsiteX135" fmla="*/ 990600 w 3095638"/>
              <a:gd name="connsiteY135" fmla="*/ 1133645 h 1762295"/>
              <a:gd name="connsiteX136" fmla="*/ 1009650 w 3095638"/>
              <a:gd name="connsiteY136" fmla="*/ 1162220 h 1762295"/>
              <a:gd name="connsiteX137" fmla="*/ 1066800 w 3095638"/>
              <a:gd name="connsiteY137" fmla="*/ 1200320 h 1762295"/>
              <a:gd name="connsiteX138" fmla="*/ 1095375 w 3095638"/>
              <a:gd name="connsiteY138" fmla="*/ 1238420 h 1762295"/>
              <a:gd name="connsiteX139" fmla="*/ 1133475 w 3095638"/>
              <a:gd name="connsiteY139" fmla="*/ 1247945 h 1762295"/>
              <a:gd name="connsiteX140" fmla="*/ 1238250 w 3095638"/>
              <a:gd name="connsiteY140" fmla="*/ 1314620 h 1762295"/>
              <a:gd name="connsiteX141" fmla="*/ 1314450 w 3095638"/>
              <a:gd name="connsiteY141" fmla="*/ 1352720 h 1762295"/>
              <a:gd name="connsiteX142" fmla="*/ 1352550 w 3095638"/>
              <a:gd name="connsiteY142" fmla="*/ 1381295 h 1762295"/>
              <a:gd name="connsiteX143" fmla="*/ 1400175 w 3095638"/>
              <a:gd name="connsiteY143" fmla="*/ 1390820 h 1762295"/>
              <a:gd name="connsiteX144" fmla="*/ 1514475 w 3095638"/>
              <a:gd name="connsiteY144" fmla="*/ 1400345 h 1762295"/>
              <a:gd name="connsiteX145" fmla="*/ 1581150 w 3095638"/>
              <a:gd name="connsiteY145" fmla="*/ 1409870 h 1762295"/>
              <a:gd name="connsiteX146" fmla="*/ 1676400 w 3095638"/>
              <a:gd name="connsiteY146" fmla="*/ 1419395 h 1762295"/>
              <a:gd name="connsiteX147" fmla="*/ 2390775 w 3095638"/>
              <a:gd name="connsiteY147" fmla="*/ 1409870 h 1762295"/>
              <a:gd name="connsiteX148" fmla="*/ 2419350 w 3095638"/>
              <a:gd name="connsiteY148" fmla="*/ 1400345 h 1762295"/>
              <a:gd name="connsiteX149" fmla="*/ 2457450 w 3095638"/>
              <a:gd name="connsiteY149" fmla="*/ 1390820 h 1762295"/>
              <a:gd name="connsiteX150" fmla="*/ 2543175 w 3095638"/>
              <a:gd name="connsiteY150" fmla="*/ 1343195 h 1762295"/>
              <a:gd name="connsiteX151" fmla="*/ 2571750 w 3095638"/>
              <a:gd name="connsiteY151" fmla="*/ 1333670 h 1762295"/>
              <a:gd name="connsiteX152" fmla="*/ 2628900 w 3095638"/>
              <a:gd name="connsiteY152" fmla="*/ 1286045 h 1762295"/>
              <a:gd name="connsiteX153" fmla="*/ 2667000 w 3095638"/>
              <a:gd name="connsiteY153" fmla="*/ 1228895 h 1762295"/>
              <a:gd name="connsiteX154" fmla="*/ 2676525 w 3095638"/>
              <a:gd name="connsiteY154" fmla="*/ 1190795 h 1762295"/>
              <a:gd name="connsiteX155" fmla="*/ 2695575 w 3095638"/>
              <a:gd name="connsiteY155" fmla="*/ 1152695 h 1762295"/>
              <a:gd name="connsiteX156" fmla="*/ 2686050 w 3095638"/>
              <a:gd name="connsiteY156" fmla="*/ 971720 h 1762295"/>
              <a:gd name="connsiteX157" fmla="*/ 2667000 w 3095638"/>
              <a:gd name="connsiteY157" fmla="*/ 933620 h 1762295"/>
              <a:gd name="connsiteX158" fmla="*/ 2657475 w 3095638"/>
              <a:gd name="connsiteY158" fmla="*/ 905045 h 1762295"/>
              <a:gd name="connsiteX159" fmla="*/ 2609850 w 3095638"/>
              <a:gd name="connsiteY159" fmla="*/ 838370 h 1762295"/>
              <a:gd name="connsiteX160" fmla="*/ 2533650 w 3095638"/>
              <a:gd name="connsiteY160" fmla="*/ 752645 h 1762295"/>
              <a:gd name="connsiteX161" fmla="*/ 2505075 w 3095638"/>
              <a:gd name="connsiteY161" fmla="*/ 733595 h 1762295"/>
              <a:gd name="connsiteX162" fmla="*/ 2476500 w 3095638"/>
              <a:gd name="connsiteY162" fmla="*/ 705020 h 1762295"/>
              <a:gd name="connsiteX163" fmla="*/ 2362200 w 3095638"/>
              <a:gd name="connsiteY163" fmla="*/ 638345 h 1762295"/>
              <a:gd name="connsiteX164" fmla="*/ 2314575 w 3095638"/>
              <a:gd name="connsiteY164" fmla="*/ 619295 h 1762295"/>
              <a:gd name="connsiteX165" fmla="*/ 2257425 w 3095638"/>
              <a:gd name="connsiteY165" fmla="*/ 590720 h 1762295"/>
              <a:gd name="connsiteX166" fmla="*/ 2228850 w 3095638"/>
              <a:gd name="connsiteY166" fmla="*/ 581195 h 1762295"/>
              <a:gd name="connsiteX167" fmla="*/ 2181225 w 3095638"/>
              <a:gd name="connsiteY167" fmla="*/ 562145 h 1762295"/>
              <a:gd name="connsiteX168" fmla="*/ 2133600 w 3095638"/>
              <a:gd name="connsiteY168" fmla="*/ 552620 h 1762295"/>
              <a:gd name="connsiteX169" fmla="*/ 2105025 w 3095638"/>
              <a:gd name="connsiteY169" fmla="*/ 543095 h 1762295"/>
              <a:gd name="connsiteX170" fmla="*/ 2038350 w 3095638"/>
              <a:gd name="connsiteY170" fmla="*/ 524045 h 1762295"/>
              <a:gd name="connsiteX171" fmla="*/ 1990725 w 3095638"/>
              <a:gd name="connsiteY171" fmla="*/ 514520 h 1762295"/>
              <a:gd name="connsiteX172" fmla="*/ 1914525 w 3095638"/>
              <a:gd name="connsiteY172" fmla="*/ 485945 h 1762295"/>
              <a:gd name="connsiteX173" fmla="*/ 1724025 w 3095638"/>
              <a:gd name="connsiteY173" fmla="*/ 466895 h 1762295"/>
              <a:gd name="connsiteX174" fmla="*/ 1295400 w 3095638"/>
              <a:gd name="connsiteY174" fmla="*/ 485945 h 1762295"/>
              <a:gd name="connsiteX175" fmla="*/ 1181100 w 3095638"/>
              <a:gd name="connsiteY175" fmla="*/ 504995 h 1762295"/>
              <a:gd name="connsiteX176" fmla="*/ 1152525 w 3095638"/>
              <a:gd name="connsiteY176" fmla="*/ 524045 h 1762295"/>
              <a:gd name="connsiteX177" fmla="*/ 1133475 w 3095638"/>
              <a:gd name="connsiteY177" fmla="*/ 552620 h 1762295"/>
              <a:gd name="connsiteX178" fmla="*/ 1114425 w 3095638"/>
              <a:gd name="connsiteY178" fmla="*/ 609770 h 1762295"/>
              <a:gd name="connsiteX179" fmla="*/ 1095375 w 3095638"/>
              <a:gd name="connsiteY179" fmla="*/ 647870 h 1762295"/>
              <a:gd name="connsiteX180" fmla="*/ 1104900 w 3095638"/>
              <a:gd name="connsiteY180" fmla="*/ 905045 h 1762295"/>
              <a:gd name="connsiteX181" fmla="*/ 1133475 w 3095638"/>
              <a:gd name="connsiteY181" fmla="*/ 933620 h 1762295"/>
              <a:gd name="connsiteX182" fmla="*/ 1162050 w 3095638"/>
              <a:gd name="connsiteY182" fmla="*/ 952670 h 1762295"/>
              <a:gd name="connsiteX183" fmla="*/ 1200150 w 3095638"/>
              <a:gd name="connsiteY183" fmla="*/ 981245 h 1762295"/>
              <a:gd name="connsiteX184" fmla="*/ 1276350 w 3095638"/>
              <a:gd name="connsiteY184" fmla="*/ 1028870 h 1762295"/>
              <a:gd name="connsiteX185" fmla="*/ 1304925 w 3095638"/>
              <a:gd name="connsiteY185" fmla="*/ 1066970 h 1762295"/>
              <a:gd name="connsiteX186" fmla="*/ 1381125 w 3095638"/>
              <a:gd name="connsiteY186" fmla="*/ 1114595 h 1762295"/>
              <a:gd name="connsiteX187" fmla="*/ 1428750 w 3095638"/>
              <a:gd name="connsiteY187" fmla="*/ 1143170 h 1762295"/>
              <a:gd name="connsiteX188" fmla="*/ 1466850 w 3095638"/>
              <a:gd name="connsiteY188" fmla="*/ 1152695 h 1762295"/>
              <a:gd name="connsiteX189" fmla="*/ 1533525 w 3095638"/>
              <a:gd name="connsiteY189" fmla="*/ 1181270 h 1762295"/>
              <a:gd name="connsiteX190" fmla="*/ 1619250 w 3095638"/>
              <a:gd name="connsiteY190" fmla="*/ 1200320 h 1762295"/>
              <a:gd name="connsiteX191" fmla="*/ 1647825 w 3095638"/>
              <a:gd name="connsiteY191" fmla="*/ 1209845 h 1762295"/>
              <a:gd name="connsiteX192" fmla="*/ 2066925 w 3095638"/>
              <a:gd name="connsiteY192" fmla="*/ 1200320 h 1762295"/>
              <a:gd name="connsiteX193" fmla="*/ 2095500 w 3095638"/>
              <a:gd name="connsiteY193" fmla="*/ 1171745 h 1762295"/>
              <a:gd name="connsiteX194" fmla="*/ 2181225 w 3095638"/>
              <a:gd name="connsiteY194" fmla="*/ 1143170 h 1762295"/>
              <a:gd name="connsiteX195" fmla="*/ 2209800 w 3095638"/>
              <a:gd name="connsiteY195" fmla="*/ 1105070 h 1762295"/>
              <a:gd name="connsiteX196" fmla="*/ 2228850 w 3095638"/>
              <a:gd name="connsiteY196" fmla="*/ 1076495 h 1762295"/>
              <a:gd name="connsiteX197" fmla="*/ 2257425 w 3095638"/>
              <a:gd name="connsiteY197" fmla="*/ 1057445 h 1762295"/>
              <a:gd name="connsiteX198" fmla="*/ 2286000 w 3095638"/>
              <a:gd name="connsiteY198" fmla="*/ 1028870 h 1762295"/>
              <a:gd name="connsiteX199" fmla="*/ 2276475 w 3095638"/>
              <a:gd name="connsiteY199" fmla="*/ 952670 h 1762295"/>
              <a:gd name="connsiteX200" fmla="*/ 2219325 w 3095638"/>
              <a:gd name="connsiteY200" fmla="*/ 905045 h 1762295"/>
              <a:gd name="connsiteX201" fmla="*/ 2181225 w 3095638"/>
              <a:gd name="connsiteY201" fmla="*/ 876470 h 1762295"/>
              <a:gd name="connsiteX202" fmla="*/ 2162175 w 3095638"/>
              <a:gd name="connsiteY202" fmla="*/ 847895 h 1762295"/>
              <a:gd name="connsiteX203" fmla="*/ 2133600 w 3095638"/>
              <a:gd name="connsiteY203" fmla="*/ 838370 h 1762295"/>
              <a:gd name="connsiteX204" fmla="*/ 2105025 w 3095638"/>
              <a:gd name="connsiteY204" fmla="*/ 819320 h 1762295"/>
              <a:gd name="connsiteX205" fmla="*/ 2019300 w 3095638"/>
              <a:gd name="connsiteY205" fmla="*/ 752645 h 1762295"/>
              <a:gd name="connsiteX206" fmla="*/ 1981200 w 3095638"/>
              <a:gd name="connsiteY206" fmla="*/ 743120 h 1762295"/>
              <a:gd name="connsiteX207" fmla="*/ 1943100 w 3095638"/>
              <a:gd name="connsiteY207" fmla="*/ 724070 h 1762295"/>
              <a:gd name="connsiteX208" fmla="*/ 1895475 w 3095638"/>
              <a:gd name="connsiteY208" fmla="*/ 705020 h 1762295"/>
              <a:gd name="connsiteX209" fmla="*/ 1828800 w 3095638"/>
              <a:gd name="connsiteY209" fmla="*/ 685970 h 1762295"/>
              <a:gd name="connsiteX210" fmla="*/ 1771650 w 3095638"/>
              <a:gd name="connsiteY210" fmla="*/ 666920 h 1762295"/>
              <a:gd name="connsiteX211" fmla="*/ 1571625 w 3095638"/>
              <a:gd name="connsiteY211" fmla="*/ 647870 h 1762295"/>
              <a:gd name="connsiteX212" fmla="*/ 1352550 w 3095638"/>
              <a:gd name="connsiteY212" fmla="*/ 657395 h 1762295"/>
              <a:gd name="connsiteX213" fmla="*/ 1314450 w 3095638"/>
              <a:gd name="connsiteY213" fmla="*/ 695495 h 1762295"/>
              <a:gd name="connsiteX214" fmla="*/ 1276350 w 3095638"/>
              <a:gd name="connsiteY214" fmla="*/ 752645 h 1762295"/>
              <a:gd name="connsiteX215" fmla="*/ 1257300 w 3095638"/>
              <a:gd name="connsiteY215" fmla="*/ 819320 h 1762295"/>
              <a:gd name="connsiteX216" fmla="*/ 1247775 w 3095638"/>
              <a:gd name="connsiteY216" fmla="*/ 847895 h 1762295"/>
              <a:gd name="connsiteX217" fmla="*/ 1257300 w 3095638"/>
              <a:gd name="connsiteY217" fmla="*/ 895520 h 1762295"/>
              <a:gd name="connsiteX218" fmla="*/ 1314450 w 3095638"/>
              <a:gd name="connsiteY218" fmla="*/ 962195 h 1762295"/>
              <a:gd name="connsiteX219" fmla="*/ 1371600 w 3095638"/>
              <a:gd name="connsiteY219" fmla="*/ 1000295 h 1762295"/>
              <a:gd name="connsiteX220" fmla="*/ 1400175 w 3095638"/>
              <a:gd name="connsiteY220" fmla="*/ 1019345 h 1762295"/>
              <a:gd name="connsiteX221" fmla="*/ 1457325 w 3095638"/>
              <a:gd name="connsiteY221" fmla="*/ 1038395 h 1762295"/>
              <a:gd name="connsiteX222" fmla="*/ 1504950 w 3095638"/>
              <a:gd name="connsiteY222" fmla="*/ 1057445 h 1762295"/>
              <a:gd name="connsiteX223" fmla="*/ 1552575 w 3095638"/>
              <a:gd name="connsiteY223" fmla="*/ 1066970 h 1762295"/>
              <a:gd name="connsiteX224" fmla="*/ 1581150 w 3095638"/>
              <a:gd name="connsiteY224" fmla="*/ 1076495 h 1762295"/>
              <a:gd name="connsiteX225" fmla="*/ 1638300 w 3095638"/>
              <a:gd name="connsiteY225" fmla="*/ 1086020 h 1762295"/>
              <a:gd name="connsiteX226" fmla="*/ 1714500 w 3095638"/>
              <a:gd name="connsiteY226" fmla="*/ 1105070 h 1762295"/>
              <a:gd name="connsiteX227" fmla="*/ 1866900 w 3095638"/>
              <a:gd name="connsiteY227" fmla="*/ 1095545 h 1762295"/>
              <a:gd name="connsiteX228" fmla="*/ 1895475 w 3095638"/>
              <a:gd name="connsiteY228" fmla="*/ 1066970 h 1762295"/>
              <a:gd name="connsiteX229" fmla="*/ 1924050 w 3095638"/>
              <a:gd name="connsiteY229" fmla="*/ 1000295 h 1762295"/>
              <a:gd name="connsiteX230" fmla="*/ 1914525 w 3095638"/>
              <a:gd name="connsiteY230" fmla="*/ 933620 h 1762295"/>
              <a:gd name="connsiteX231" fmla="*/ 1800225 w 3095638"/>
              <a:gd name="connsiteY231" fmla="*/ 866945 h 1762295"/>
              <a:gd name="connsiteX232" fmla="*/ 1762125 w 3095638"/>
              <a:gd name="connsiteY232" fmla="*/ 857420 h 1762295"/>
              <a:gd name="connsiteX233" fmla="*/ 1733550 w 3095638"/>
              <a:gd name="connsiteY233" fmla="*/ 847895 h 1762295"/>
              <a:gd name="connsiteX234" fmla="*/ 1552575 w 3095638"/>
              <a:gd name="connsiteY234" fmla="*/ 857420 h 1762295"/>
              <a:gd name="connsiteX235" fmla="*/ 1524000 w 3095638"/>
              <a:gd name="connsiteY235" fmla="*/ 866945 h 1762295"/>
              <a:gd name="connsiteX236" fmla="*/ 1524000 w 3095638"/>
              <a:gd name="connsiteY236" fmla="*/ 895520 h 1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3095638" h="1762295">
                <a:moveTo>
                  <a:pt x="0" y="1524170"/>
                </a:moveTo>
                <a:cubicBezTo>
                  <a:pt x="38100" y="1527345"/>
                  <a:pt x="76330" y="1529228"/>
                  <a:pt x="114300" y="1533695"/>
                </a:cubicBezTo>
                <a:cubicBezTo>
                  <a:pt x="130378" y="1535587"/>
                  <a:pt x="145878" y="1541080"/>
                  <a:pt x="161925" y="1543220"/>
                </a:cubicBezTo>
                <a:cubicBezTo>
                  <a:pt x="193553" y="1547437"/>
                  <a:pt x="225425" y="1549570"/>
                  <a:pt x="257175" y="1552745"/>
                </a:cubicBezTo>
                <a:cubicBezTo>
                  <a:pt x="344935" y="1574685"/>
                  <a:pt x="269983" y="1558342"/>
                  <a:pt x="438150" y="1571795"/>
                </a:cubicBezTo>
                <a:cubicBezTo>
                  <a:pt x="497075" y="1576509"/>
                  <a:pt x="592422" y="1586551"/>
                  <a:pt x="647700" y="1600370"/>
                </a:cubicBezTo>
                <a:cubicBezTo>
                  <a:pt x="660400" y="1603545"/>
                  <a:pt x="672887" y="1607743"/>
                  <a:pt x="685800" y="1609895"/>
                </a:cubicBezTo>
                <a:cubicBezTo>
                  <a:pt x="730090" y="1617277"/>
                  <a:pt x="819150" y="1628945"/>
                  <a:pt x="819150" y="1628945"/>
                </a:cubicBezTo>
                <a:cubicBezTo>
                  <a:pt x="828675" y="1632120"/>
                  <a:pt x="837786" y="1637050"/>
                  <a:pt x="847725" y="1638470"/>
                </a:cubicBezTo>
                <a:cubicBezTo>
                  <a:pt x="904649" y="1646602"/>
                  <a:pt x="1019175" y="1657520"/>
                  <a:pt x="1019175" y="1657520"/>
                </a:cubicBezTo>
                <a:cubicBezTo>
                  <a:pt x="1076418" y="1676601"/>
                  <a:pt x="1033784" y="1664607"/>
                  <a:pt x="1133475" y="1676570"/>
                </a:cubicBezTo>
                <a:cubicBezTo>
                  <a:pt x="1184306" y="1682670"/>
                  <a:pt x="1234934" y="1690526"/>
                  <a:pt x="1285875" y="1695620"/>
                </a:cubicBezTo>
                <a:lnTo>
                  <a:pt x="1381125" y="1705145"/>
                </a:lnTo>
                <a:cubicBezTo>
                  <a:pt x="1403422" y="1707768"/>
                  <a:pt x="1425831" y="1710045"/>
                  <a:pt x="1447800" y="1714670"/>
                </a:cubicBezTo>
                <a:cubicBezTo>
                  <a:pt x="1486230" y="1722761"/>
                  <a:pt x="1523068" y="1738908"/>
                  <a:pt x="1562100" y="1743245"/>
                </a:cubicBezTo>
                <a:cubicBezTo>
                  <a:pt x="1688969" y="1757342"/>
                  <a:pt x="1619159" y="1750565"/>
                  <a:pt x="1771650" y="1762295"/>
                </a:cubicBezTo>
                <a:lnTo>
                  <a:pt x="2466975" y="1752770"/>
                </a:lnTo>
                <a:cubicBezTo>
                  <a:pt x="2477012" y="1752506"/>
                  <a:pt x="2485810" y="1745680"/>
                  <a:pt x="2495550" y="1743245"/>
                </a:cubicBezTo>
                <a:cubicBezTo>
                  <a:pt x="2511256" y="1739318"/>
                  <a:pt x="2527668" y="1738372"/>
                  <a:pt x="2543175" y="1733720"/>
                </a:cubicBezTo>
                <a:cubicBezTo>
                  <a:pt x="2625574" y="1709000"/>
                  <a:pt x="2560407" y="1725104"/>
                  <a:pt x="2619375" y="1695620"/>
                </a:cubicBezTo>
                <a:cubicBezTo>
                  <a:pt x="2628355" y="1691130"/>
                  <a:pt x="2638425" y="1689270"/>
                  <a:pt x="2647950" y="1686095"/>
                </a:cubicBezTo>
                <a:cubicBezTo>
                  <a:pt x="2667000" y="1670220"/>
                  <a:pt x="2685736" y="1653961"/>
                  <a:pt x="2705100" y="1638470"/>
                </a:cubicBezTo>
                <a:cubicBezTo>
                  <a:pt x="2717496" y="1628553"/>
                  <a:pt x="2731253" y="1620349"/>
                  <a:pt x="2743200" y="1609895"/>
                </a:cubicBezTo>
                <a:cubicBezTo>
                  <a:pt x="2756717" y="1598068"/>
                  <a:pt x="2767663" y="1583484"/>
                  <a:pt x="2781300" y="1571795"/>
                </a:cubicBezTo>
                <a:cubicBezTo>
                  <a:pt x="2789992" y="1564345"/>
                  <a:pt x="2802217" y="1561254"/>
                  <a:pt x="2809875" y="1552745"/>
                </a:cubicBezTo>
                <a:cubicBezTo>
                  <a:pt x="2831115" y="1529145"/>
                  <a:pt x="2840607" y="1494157"/>
                  <a:pt x="2867025" y="1476545"/>
                </a:cubicBezTo>
                <a:cubicBezTo>
                  <a:pt x="2897223" y="1456413"/>
                  <a:pt x="2936439" y="1432967"/>
                  <a:pt x="2952750" y="1400345"/>
                </a:cubicBezTo>
                <a:cubicBezTo>
                  <a:pt x="2959100" y="1387645"/>
                  <a:pt x="2966207" y="1375296"/>
                  <a:pt x="2971800" y="1362245"/>
                </a:cubicBezTo>
                <a:cubicBezTo>
                  <a:pt x="2996531" y="1304539"/>
                  <a:pt x="2960908" y="1364978"/>
                  <a:pt x="3000375" y="1286045"/>
                </a:cubicBezTo>
                <a:cubicBezTo>
                  <a:pt x="3005495" y="1275806"/>
                  <a:pt x="3014776" y="1267931"/>
                  <a:pt x="3019425" y="1257470"/>
                </a:cubicBezTo>
                <a:cubicBezTo>
                  <a:pt x="3027580" y="1239120"/>
                  <a:pt x="3029495" y="1218281"/>
                  <a:pt x="3038475" y="1200320"/>
                </a:cubicBezTo>
                <a:lnTo>
                  <a:pt x="3057525" y="1162220"/>
                </a:lnTo>
                <a:cubicBezTo>
                  <a:pt x="3060700" y="1143170"/>
                  <a:pt x="3065377" y="1124310"/>
                  <a:pt x="3067050" y="1105070"/>
                </a:cubicBezTo>
                <a:cubicBezTo>
                  <a:pt x="3088368" y="859911"/>
                  <a:pt x="3063879" y="1019322"/>
                  <a:pt x="3086100" y="885995"/>
                </a:cubicBezTo>
                <a:cubicBezTo>
                  <a:pt x="3090091" y="798184"/>
                  <a:pt x="3105407" y="658678"/>
                  <a:pt x="3086100" y="562145"/>
                </a:cubicBezTo>
                <a:cubicBezTo>
                  <a:pt x="3083855" y="550920"/>
                  <a:pt x="3073704" y="542885"/>
                  <a:pt x="3067050" y="533570"/>
                </a:cubicBezTo>
                <a:cubicBezTo>
                  <a:pt x="3057823" y="520652"/>
                  <a:pt x="3047702" y="508388"/>
                  <a:pt x="3038475" y="495470"/>
                </a:cubicBezTo>
                <a:cubicBezTo>
                  <a:pt x="3031821" y="486155"/>
                  <a:pt x="3025105" y="476834"/>
                  <a:pt x="3019425" y="466895"/>
                </a:cubicBezTo>
                <a:cubicBezTo>
                  <a:pt x="3012380" y="454567"/>
                  <a:pt x="3009616" y="439576"/>
                  <a:pt x="3000375" y="428795"/>
                </a:cubicBezTo>
                <a:cubicBezTo>
                  <a:pt x="2990044" y="416742"/>
                  <a:pt x="2974222" y="410674"/>
                  <a:pt x="2962275" y="400220"/>
                </a:cubicBezTo>
                <a:cubicBezTo>
                  <a:pt x="2948758" y="388393"/>
                  <a:pt x="2938543" y="372896"/>
                  <a:pt x="2924175" y="362120"/>
                </a:cubicBezTo>
                <a:cubicBezTo>
                  <a:pt x="2900213" y="344148"/>
                  <a:pt x="2872897" y="331110"/>
                  <a:pt x="2847975" y="314495"/>
                </a:cubicBezTo>
                <a:cubicBezTo>
                  <a:pt x="2838450" y="308145"/>
                  <a:pt x="2829339" y="301125"/>
                  <a:pt x="2819400" y="295445"/>
                </a:cubicBezTo>
                <a:cubicBezTo>
                  <a:pt x="2756219" y="259342"/>
                  <a:pt x="2806155" y="289769"/>
                  <a:pt x="2752725" y="266870"/>
                </a:cubicBezTo>
                <a:cubicBezTo>
                  <a:pt x="2688457" y="239327"/>
                  <a:pt x="2731558" y="245854"/>
                  <a:pt x="2638425" y="219245"/>
                </a:cubicBezTo>
                <a:cubicBezTo>
                  <a:pt x="2619855" y="213939"/>
                  <a:pt x="2600011" y="214404"/>
                  <a:pt x="2581275" y="209720"/>
                </a:cubicBezTo>
                <a:cubicBezTo>
                  <a:pt x="2561794" y="204850"/>
                  <a:pt x="2543606" y="195540"/>
                  <a:pt x="2524125" y="190670"/>
                </a:cubicBezTo>
                <a:cubicBezTo>
                  <a:pt x="2511425" y="187495"/>
                  <a:pt x="2498537" y="184995"/>
                  <a:pt x="2486025" y="181145"/>
                </a:cubicBezTo>
                <a:cubicBezTo>
                  <a:pt x="2457236" y="172287"/>
                  <a:pt x="2428875" y="162095"/>
                  <a:pt x="2400300" y="152570"/>
                </a:cubicBezTo>
                <a:cubicBezTo>
                  <a:pt x="2390775" y="149395"/>
                  <a:pt x="2381570" y="145014"/>
                  <a:pt x="2371725" y="143045"/>
                </a:cubicBezTo>
                <a:cubicBezTo>
                  <a:pt x="2291148" y="126930"/>
                  <a:pt x="2354352" y="140905"/>
                  <a:pt x="2257425" y="114470"/>
                </a:cubicBezTo>
                <a:cubicBezTo>
                  <a:pt x="2173925" y="91697"/>
                  <a:pt x="2271574" y="119731"/>
                  <a:pt x="2162175" y="95420"/>
                </a:cubicBezTo>
                <a:cubicBezTo>
                  <a:pt x="2152374" y="93242"/>
                  <a:pt x="2143340" y="88330"/>
                  <a:pt x="2133600" y="85895"/>
                </a:cubicBezTo>
                <a:cubicBezTo>
                  <a:pt x="2093357" y="75834"/>
                  <a:pt x="2061235" y="73297"/>
                  <a:pt x="2019300" y="66845"/>
                </a:cubicBezTo>
                <a:cubicBezTo>
                  <a:pt x="2000212" y="63908"/>
                  <a:pt x="1980968" y="61663"/>
                  <a:pt x="1962150" y="57320"/>
                </a:cubicBezTo>
                <a:cubicBezTo>
                  <a:pt x="1939628" y="52123"/>
                  <a:pt x="1918411" y="41137"/>
                  <a:pt x="1895475" y="38270"/>
                </a:cubicBezTo>
                <a:cubicBezTo>
                  <a:pt x="1841824" y="31564"/>
                  <a:pt x="1787525" y="31920"/>
                  <a:pt x="1733550" y="28745"/>
                </a:cubicBezTo>
                <a:cubicBezTo>
                  <a:pt x="1533629" y="-21235"/>
                  <a:pt x="1649085" y="4114"/>
                  <a:pt x="1181100" y="28745"/>
                </a:cubicBezTo>
                <a:cubicBezTo>
                  <a:pt x="1169668" y="29347"/>
                  <a:pt x="1162604" y="42368"/>
                  <a:pt x="1152525" y="47795"/>
                </a:cubicBezTo>
                <a:cubicBezTo>
                  <a:pt x="1121270" y="64624"/>
                  <a:pt x="1086811" y="75729"/>
                  <a:pt x="1057275" y="95420"/>
                </a:cubicBezTo>
                <a:cubicBezTo>
                  <a:pt x="1047750" y="101770"/>
                  <a:pt x="1038750" y="108988"/>
                  <a:pt x="1028700" y="114470"/>
                </a:cubicBezTo>
                <a:cubicBezTo>
                  <a:pt x="1003769" y="128068"/>
                  <a:pt x="976129" y="136818"/>
                  <a:pt x="952500" y="152570"/>
                </a:cubicBezTo>
                <a:cubicBezTo>
                  <a:pt x="942975" y="158920"/>
                  <a:pt x="932719" y="164291"/>
                  <a:pt x="923925" y="171620"/>
                </a:cubicBezTo>
                <a:cubicBezTo>
                  <a:pt x="913577" y="180244"/>
                  <a:pt x="906311" y="192365"/>
                  <a:pt x="895350" y="200195"/>
                </a:cubicBezTo>
                <a:cubicBezTo>
                  <a:pt x="883796" y="208448"/>
                  <a:pt x="869950" y="212895"/>
                  <a:pt x="857250" y="219245"/>
                </a:cubicBezTo>
                <a:cubicBezTo>
                  <a:pt x="838707" y="274875"/>
                  <a:pt x="862234" y="223786"/>
                  <a:pt x="819150" y="266870"/>
                </a:cubicBezTo>
                <a:cubicBezTo>
                  <a:pt x="811055" y="274965"/>
                  <a:pt x="806969" y="286287"/>
                  <a:pt x="800100" y="295445"/>
                </a:cubicBezTo>
                <a:cubicBezTo>
                  <a:pt x="787902" y="311709"/>
                  <a:pt x="773277" y="326154"/>
                  <a:pt x="762000" y="343070"/>
                </a:cubicBezTo>
                <a:cubicBezTo>
                  <a:pt x="754124" y="354884"/>
                  <a:pt x="751203" y="369616"/>
                  <a:pt x="742950" y="381170"/>
                </a:cubicBezTo>
                <a:cubicBezTo>
                  <a:pt x="690686" y="454339"/>
                  <a:pt x="734594" y="350258"/>
                  <a:pt x="676275" y="466895"/>
                </a:cubicBezTo>
                <a:cubicBezTo>
                  <a:pt x="669925" y="479595"/>
                  <a:pt x="662818" y="491944"/>
                  <a:pt x="657225" y="504995"/>
                </a:cubicBezTo>
                <a:cubicBezTo>
                  <a:pt x="653270" y="514223"/>
                  <a:pt x="653269" y="525216"/>
                  <a:pt x="647700" y="533570"/>
                </a:cubicBezTo>
                <a:cubicBezTo>
                  <a:pt x="640228" y="544778"/>
                  <a:pt x="628650" y="552620"/>
                  <a:pt x="619125" y="562145"/>
                </a:cubicBezTo>
                <a:lnTo>
                  <a:pt x="590550" y="647870"/>
                </a:lnTo>
                <a:lnTo>
                  <a:pt x="581025" y="676445"/>
                </a:lnTo>
                <a:cubicBezTo>
                  <a:pt x="574675" y="743120"/>
                  <a:pt x="567862" y="809753"/>
                  <a:pt x="561975" y="876470"/>
                </a:cubicBezTo>
                <a:cubicBezTo>
                  <a:pt x="549133" y="1022014"/>
                  <a:pt x="547988" y="1022952"/>
                  <a:pt x="561975" y="1190795"/>
                </a:cubicBezTo>
                <a:cubicBezTo>
                  <a:pt x="563062" y="1203841"/>
                  <a:pt x="567904" y="1216308"/>
                  <a:pt x="571500" y="1228895"/>
                </a:cubicBezTo>
                <a:cubicBezTo>
                  <a:pt x="579133" y="1255610"/>
                  <a:pt x="585561" y="1270170"/>
                  <a:pt x="600075" y="1295570"/>
                </a:cubicBezTo>
                <a:cubicBezTo>
                  <a:pt x="605755" y="1305509"/>
                  <a:pt x="614005" y="1313906"/>
                  <a:pt x="619125" y="1324145"/>
                </a:cubicBezTo>
                <a:cubicBezTo>
                  <a:pt x="669420" y="1424736"/>
                  <a:pt x="546620" y="1229675"/>
                  <a:pt x="666750" y="1409870"/>
                </a:cubicBezTo>
                <a:cubicBezTo>
                  <a:pt x="673100" y="1419395"/>
                  <a:pt x="674940" y="1434825"/>
                  <a:pt x="685800" y="1438445"/>
                </a:cubicBezTo>
                <a:cubicBezTo>
                  <a:pt x="704850" y="1444795"/>
                  <a:pt x="726242" y="1446356"/>
                  <a:pt x="742950" y="1457495"/>
                </a:cubicBezTo>
                <a:cubicBezTo>
                  <a:pt x="762000" y="1470195"/>
                  <a:pt x="778380" y="1488355"/>
                  <a:pt x="800100" y="1495595"/>
                </a:cubicBezTo>
                <a:lnTo>
                  <a:pt x="885825" y="1524170"/>
                </a:lnTo>
                <a:lnTo>
                  <a:pt x="914400" y="1533695"/>
                </a:lnTo>
                <a:cubicBezTo>
                  <a:pt x="923925" y="1536870"/>
                  <a:pt x="933235" y="1540785"/>
                  <a:pt x="942975" y="1543220"/>
                </a:cubicBezTo>
                <a:lnTo>
                  <a:pt x="981075" y="1552745"/>
                </a:lnTo>
                <a:cubicBezTo>
                  <a:pt x="1065130" y="1608781"/>
                  <a:pt x="930780" y="1522835"/>
                  <a:pt x="1066800" y="1590845"/>
                </a:cubicBezTo>
                <a:cubicBezTo>
                  <a:pt x="1079500" y="1597195"/>
                  <a:pt x="1091430" y="1605405"/>
                  <a:pt x="1104900" y="1609895"/>
                </a:cubicBezTo>
                <a:cubicBezTo>
                  <a:pt x="1129738" y="1618174"/>
                  <a:pt x="1156262" y="1620666"/>
                  <a:pt x="1181100" y="1628945"/>
                </a:cubicBezTo>
                <a:cubicBezTo>
                  <a:pt x="1277132" y="1660956"/>
                  <a:pt x="1128174" y="1612115"/>
                  <a:pt x="1247775" y="1647995"/>
                </a:cubicBezTo>
                <a:cubicBezTo>
                  <a:pt x="1318246" y="1669136"/>
                  <a:pt x="1329979" y="1683216"/>
                  <a:pt x="1419225" y="1686095"/>
                </a:cubicBezTo>
                <a:lnTo>
                  <a:pt x="1714500" y="1695620"/>
                </a:lnTo>
                <a:cubicBezTo>
                  <a:pt x="1724025" y="1698795"/>
                  <a:pt x="1733335" y="1702710"/>
                  <a:pt x="1743075" y="1705145"/>
                </a:cubicBezTo>
                <a:cubicBezTo>
                  <a:pt x="1911227" y="1747183"/>
                  <a:pt x="2157506" y="1707478"/>
                  <a:pt x="2276475" y="1705145"/>
                </a:cubicBezTo>
                <a:cubicBezTo>
                  <a:pt x="2356758" y="1689088"/>
                  <a:pt x="2293188" y="1706146"/>
                  <a:pt x="2362200" y="1676570"/>
                </a:cubicBezTo>
                <a:cubicBezTo>
                  <a:pt x="2388408" y="1665338"/>
                  <a:pt x="2400314" y="1666308"/>
                  <a:pt x="2428875" y="1657520"/>
                </a:cubicBezTo>
                <a:cubicBezTo>
                  <a:pt x="2457664" y="1648662"/>
                  <a:pt x="2485280" y="1635844"/>
                  <a:pt x="2514600" y="1628945"/>
                </a:cubicBezTo>
                <a:cubicBezTo>
                  <a:pt x="2550202" y="1620568"/>
                  <a:pt x="2697364" y="1611223"/>
                  <a:pt x="2714625" y="1609895"/>
                </a:cubicBezTo>
                <a:cubicBezTo>
                  <a:pt x="2717146" y="1608634"/>
                  <a:pt x="2813545" y="1565357"/>
                  <a:pt x="2838450" y="1543220"/>
                </a:cubicBezTo>
                <a:cubicBezTo>
                  <a:pt x="2858586" y="1525322"/>
                  <a:pt x="2876550" y="1505120"/>
                  <a:pt x="2895600" y="1486070"/>
                </a:cubicBezTo>
                <a:cubicBezTo>
                  <a:pt x="2917256" y="1464414"/>
                  <a:pt x="2937476" y="1446888"/>
                  <a:pt x="2952750" y="1419395"/>
                </a:cubicBezTo>
                <a:cubicBezTo>
                  <a:pt x="2962241" y="1402311"/>
                  <a:pt x="2974196" y="1364582"/>
                  <a:pt x="2981325" y="1343195"/>
                </a:cubicBezTo>
                <a:cubicBezTo>
                  <a:pt x="2978150" y="1235245"/>
                  <a:pt x="2976818" y="1127225"/>
                  <a:pt x="2971800" y="1019345"/>
                </a:cubicBezTo>
                <a:cubicBezTo>
                  <a:pt x="2970464" y="990625"/>
                  <a:pt x="2967914" y="961813"/>
                  <a:pt x="2962275" y="933620"/>
                </a:cubicBezTo>
                <a:cubicBezTo>
                  <a:pt x="2958337" y="913929"/>
                  <a:pt x="2949575" y="895520"/>
                  <a:pt x="2943225" y="876470"/>
                </a:cubicBezTo>
                <a:cubicBezTo>
                  <a:pt x="2925552" y="682063"/>
                  <a:pt x="2952162" y="833627"/>
                  <a:pt x="2914650" y="733595"/>
                </a:cubicBezTo>
                <a:cubicBezTo>
                  <a:pt x="2910053" y="721338"/>
                  <a:pt x="2911986" y="706644"/>
                  <a:pt x="2905125" y="695495"/>
                </a:cubicBezTo>
                <a:cubicBezTo>
                  <a:pt x="2886152" y="664664"/>
                  <a:pt x="2858530" y="639891"/>
                  <a:pt x="2838450" y="609770"/>
                </a:cubicBezTo>
                <a:cubicBezTo>
                  <a:pt x="2832100" y="600245"/>
                  <a:pt x="2826054" y="590510"/>
                  <a:pt x="2819400" y="581195"/>
                </a:cubicBezTo>
                <a:cubicBezTo>
                  <a:pt x="2810173" y="568277"/>
                  <a:pt x="2799239" y="556557"/>
                  <a:pt x="2790825" y="543095"/>
                </a:cubicBezTo>
                <a:cubicBezTo>
                  <a:pt x="2783300" y="531054"/>
                  <a:pt x="2781016" y="515776"/>
                  <a:pt x="2771775" y="504995"/>
                </a:cubicBezTo>
                <a:cubicBezTo>
                  <a:pt x="2761444" y="492942"/>
                  <a:pt x="2746593" y="485647"/>
                  <a:pt x="2733675" y="476420"/>
                </a:cubicBezTo>
                <a:cubicBezTo>
                  <a:pt x="2667265" y="428984"/>
                  <a:pt x="2747614" y="487929"/>
                  <a:pt x="2667000" y="438320"/>
                </a:cubicBezTo>
                <a:cubicBezTo>
                  <a:pt x="2427738" y="291082"/>
                  <a:pt x="2706778" y="448684"/>
                  <a:pt x="2514600" y="352595"/>
                </a:cubicBezTo>
                <a:cubicBezTo>
                  <a:pt x="2504361" y="347475"/>
                  <a:pt x="2496486" y="338194"/>
                  <a:pt x="2486025" y="333545"/>
                </a:cubicBezTo>
                <a:cubicBezTo>
                  <a:pt x="2467675" y="325390"/>
                  <a:pt x="2447925" y="320845"/>
                  <a:pt x="2428875" y="314495"/>
                </a:cubicBezTo>
                <a:cubicBezTo>
                  <a:pt x="2378899" y="297836"/>
                  <a:pt x="2348020" y="286732"/>
                  <a:pt x="2286000" y="276395"/>
                </a:cubicBezTo>
                <a:cubicBezTo>
                  <a:pt x="2266950" y="273220"/>
                  <a:pt x="2247832" y="270429"/>
                  <a:pt x="2228850" y="266870"/>
                </a:cubicBezTo>
                <a:cubicBezTo>
                  <a:pt x="2163095" y="254541"/>
                  <a:pt x="2085170" y="236089"/>
                  <a:pt x="2019300" y="228770"/>
                </a:cubicBezTo>
                <a:cubicBezTo>
                  <a:pt x="1859047" y="210964"/>
                  <a:pt x="2002810" y="227841"/>
                  <a:pt x="1866900" y="209720"/>
                </a:cubicBezTo>
                <a:cubicBezTo>
                  <a:pt x="1741540" y="193005"/>
                  <a:pt x="1781669" y="199743"/>
                  <a:pt x="1600200" y="190670"/>
                </a:cubicBezTo>
                <a:cubicBezTo>
                  <a:pt x="1476375" y="197020"/>
                  <a:pt x="1352398" y="200886"/>
                  <a:pt x="1228725" y="209720"/>
                </a:cubicBezTo>
                <a:cubicBezTo>
                  <a:pt x="1209340" y="211105"/>
                  <a:pt x="1146773" y="246311"/>
                  <a:pt x="1143000" y="247820"/>
                </a:cubicBezTo>
                <a:cubicBezTo>
                  <a:pt x="1130845" y="252682"/>
                  <a:pt x="1117600" y="254170"/>
                  <a:pt x="1104900" y="257345"/>
                </a:cubicBezTo>
                <a:cubicBezTo>
                  <a:pt x="1083244" y="279001"/>
                  <a:pt x="1065718" y="299221"/>
                  <a:pt x="1038225" y="314495"/>
                </a:cubicBezTo>
                <a:cubicBezTo>
                  <a:pt x="925969" y="376860"/>
                  <a:pt x="1050602" y="288544"/>
                  <a:pt x="952500" y="362120"/>
                </a:cubicBezTo>
                <a:cubicBezTo>
                  <a:pt x="935036" y="414511"/>
                  <a:pt x="953468" y="367569"/>
                  <a:pt x="923925" y="419270"/>
                </a:cubicBezTo>
                <a:cubicBezTo>
                  <a:pt x="916880" y="431598"/>
                  <a:pt x="912400" y="445329"/>
                  <a:pt x="904875" y="457370"/>
                </a:cubicBezTo>
                <a:cubicBezTo>
                  <a:pt x="889350" y="482210"/>
                  <a:pt x="846473" y="527801"/>
                  <a:pt x="838200" y="552620"/>
                </a:cubicBezTo>
                <a:cubicBezTo>
                  <a:pt x="822568" y="599517"/>
                  <a:pt x="830326" y="571291"/>
                  <a:pt x="819150" y="638345"/>
                </a:cubicBezTo>
                <a:cubicBezTo>
                  <a:pt x="822325" y="746295"/>
                  <a:pt x="815280" y="855032"/>
                  <a:pt x="828675" y="962195"/>
                </a:cubicBezTo>
                <a:cubicBezTo>
                  <a:pt x="834931" y="1012245"/>
                  <a:pt x="876644" y="1019689"/>
                  <a:pt x="904875" y="1047920"/>
                </a:cubicBezTo>
                <a:cubicBezTo>
                  <a:pt x="912970" y="1056015"/>
                  <a:pt x="916475" y="1067803"/>
                  <a:pt x="923925" y="1076495"/>
                </a:cubicBezTo>
                <a:cubicBezTo>
                  <a:pt x="954721" y="1112424"/>
                  <a:pt x="956895" y="1111175"/>
                  <a:pt x="990600" y="1133645"/>
                </a:cubicBezTo>
                <a:cubicBezTo>
                  <a:pt x="996950" y="1143170"/>
                  <a:pt x="1001035" y="1154682"/>
                  <a:pt x="1009650" y="1162220"/>
                </a:cubicBezTo>
                <a:cubicBezTo>
                  <a:pt x="1026880" y="1177297"/>
                  <a:pt x="1053063" y="1182004"/>
                  <a:pt x="1066800" y="1200320"/>
                </a:cubicBezTo>
                <a:cubicBezTo>
                  <a:pt x="1076325" y="1213020"/>
                  <a:pt x="1082457" y="1229193"/>
                  <a:pt x="1095375" y="1238420"/>
                </a:cubicBezTo>
                <a:cubicBezTo>
                  <a:pt x="1106027" y="1246029"/>
                  <a:pt x="1120775" y="1244770"/>
                  <a:pt x="1133475" y="1247945"/>
                </a:cubicBezTo>
                <a:cubicBezTo>
                  <a:pt x="1206029" y="1296314"/>
                  <a:pt x="1170992" y="1274265"/>
                  <a:pt x="1238250" y="1314620"/>
                </a:cubicBezTo>
                <a:cubicBezTo>
                  <a:pt x="1294484" y="1348361"/>
                  <a:pt x="1268312" y="1337341"/>
                  <a:pt x="1314450" y="1352720"/>
                </a:cubicBezTo>
                <a:cubicBezTo>
                  <a:pt x="1327150" y="1362245"/>
                  <a:pt x="1338043" y="1374848"/>
                  <a:pt x="1352550" y="1381295"/>
                </a:cubicBezTo>
                <a:cubicBezTo>
                  <a:pt x="1367344" y="1387870"/>
                  <a:pt x="1384097" y="1388928"/>
                  <a:pt x="1400175" y="1390820"/>
                </a:cubicBezTo>
                <a:cubicBezTo>
                  <a:pt x="1438145" y="1395287"/>
                  <a:pt x="1476453" y="1396343"/>
                  <a:pt x="1514475" y="1400345"/>
                </a:cubicBezTo>
                <a:cubicBezTo>
                  <a:pt x="1536802" y="1402695"/>
                  <a:pt x="1558853" y="1407247"/>
                  <a:pt x="1581150" y="1409870"/>
                </a:cubicBezTo>
                <a:cubicBezTo>
                  <a:pt x="1612840" y="1413598"/>
                  <a:pt x="1644650" y="1416220"/>
                  <a:pt x="1676400" y="1419395"/>
                </a:cubicBezTo>
                <a:lnTo>
                  <a:pt x="2390775" y="1409870"/>
                </a:lnTo>
                <a:cubicBezTo>
                  <a:pt x="2400812" y="1409613"/>
                  <a:pt x="2409696" y="1403103"/>
                  <a:pt x="2419350" y="1400345"/>
                </a:cubicBezTo>
                <a:cubicBezTo>
                  <a:pt x="2431937" y="1396749"/>
                  <a:pt x="2444750" y="1393995"/>
                  <a:pt x="2457450" y="1390820"/>
                </a:cubicBezTo>
                <a:cubicBezTo>
                  <a:pt x="2494691" y="1365992"/>
                  <a:pt x="2492633" y="1365658"/>
                  <a:pt x="2543175" y="1343195"/>
                </a:cubicBezTo>
                <a:cubicBezTo>
                  <a:pt x="2552350" y="1339117"/>
                  <a:pt x="2562225" y="1336845"/>
                  <a:pt x="2571750" y="1333670"/>
                </a:cubicBezTo>
                <a:cubicBezTo>
                  <a:pt x="2637648" y="1234822"/>
                  <a:pt x="2532222" y="1382723"/>
                  <a:pt x="2628900" y="1286045"/>
                </a:cubicBezTo>
                <a:cubicBezTo>
                  <a:pt x="2645089" y="1269856"/>
                  <a:pt x="2667000" y="1228895"/>
                  <a:pt x="2667000" y="1228895"/>
                </a:cubicBezTo>
                <a:cubicBezTo>
                  <a:pt x="2670175" y="1216195"/>
                  <a:pt x="2671928" y="1203052"/>
                  <a:pt x="2676525" y="1190795"/>
                </a:cubicBezTo>
                <a:cubicBezTo>
                  <a:pt x="2681511" y="1177500"/>
                  <a:pt x="2694958" y="1166881"/>
                  <a:pt x="2695575" y="1152695"/>
                </a:cubicBezTo>
                <a:cubicBezTo>
                  <a:pt x="2698199" y="1092344"/>
                  <a:pt x="2693863" y="1031621"/>
                  <a:pt x="2686050" y="971720"/>
                </a:cubicBezTo>
                <a:cubicBezTo>
                  <a:pt x="2684214" y="957640"/>
                  <a:pt x="2672593" y="946671"/>
                  <a:pt x="2667000" y="933620"/>
                </a:cubicBezTo>
                <a:cubicBezTo>
                  <a:pt x="2663045" y="924392"/>
                  <a:pt x="2661965" y="914025"/>
                  <a:pt x="2657475" y="905045"/>
                </a:cubicBezTo>
                <a:cubicBezTo>
                  <a:pt x="2649992" y="890080"/>
                  <a:pt x="2617041" y="848437"/>
                  <a:pt x="2609850" y="838370"/>
                </a:cubicBezTo>
                <a:cubicBezTo>
                  <a:pt x="2583822" y="801931"/>
                  <a:pt x="2580147" y="783643"/>
                  <a:pt x="2533650" y="752645"/>
                </a:cubicBezTo>
                <a:cubicBezTo>
                  <a:pt x="2524125" y="746295"/>
                  <a:pt x="2513869" y="740924"/>
                  <a:pt x="2505075" y="733595"/>
                </a:cubicBezTo>
                <a:cubicBezTo>
                  <a:pt x="2494727" y="724971"/>
                  <a:pt x="2487394" y="712943"/>
                  <a:pt x="2476500" y="705020"/>
                </a:cubicBezTo>
                <a:cubicBezTo>
                  <a:pt x="2447056" y="683606"/>
                  <a:pt x="2399218" y="654798"/>
                  <a:pt x="2362200" y="638345"/>
                </a:cubicBezTo>
                <a:cubicBezTo>
                  <a:pt x="2346576" y="631401"/>
                  <a:pt x="2330140" y="626370"/>
                  <a:pt x="2314575" y="619295"/>
                </a:cubicBezTo>
                <a:cubicBezTo>
                  <a:pt x="2295186" y="610482"/>
                  <a:pt x="2276888" y="599370"/>
                  <a:pt x="2257425" y="590720"/>
                </a:cubicBezTo>
                <a:cubicBezTo>
                  <a:pt x="2248250" y="586642"/>
                  <a:pt x="2238251" y="584720"/>
                  <a:pt x="2228850" y="581195"/>
                </a:cubicBezTo>
                <a:cubicBezTo>
                  <a:pt x="2212841" y="575192"/>
                  <a:pt x="2197602" y="567058"/>
                  <a:pt x="2181225" y="562145"/>
                </a:cubicBezTo>
                <a:cubicBezTo>
                  <a:pt x="2165718" y="557493"/>
                  <a:pt x="2149306" y="556547"/>
                  <a:pt x="2133600" y="552620"/>
                </a:cubicBezTo>
                <a:cubicBezTo>
                  <a:pt x="2123860" y="550185"/>
                  <a:pt x="2114642" y="545980"/>
                  <a:pt x="2105025" y="543095"/>
                </a:cubicBezTo>
                <a:cubicBezTo>
                  <a:pt x="2082885" y="536453"/>
                  <a:pt x="2060774" y="529651"/>
                  <a:pt x="2038350" y="524045"/>
                </a:cubicBezTo>
                <a:cubicBezTo>
                  <a:pt x="2022644" y="520118"/>
                  <a:pt x="2006529" y="518032"/>
                  <a:pt x="1990725" y="514520"/>
                </a:cubicBezTo>
                <a:cubicBezTo>
                  <a:pt x="1839293" y="480868"/>
                  <a:pt x="2072318" y="533283"/>
                  <a:pt x="1914525" y="485945"/>
                </a:cubicBezTo>
                <a:cubicBezTo>
                  <a:pt x="1872397" y="473307"/>
                  <a:pt x="1740548" y="468075"/>
                  <a:pt x="1724025" y="466895"/>
                </a:cubicBezTo>
                <a:lnTo>
                  <a:pt x="1295400" y="485945"/>
                </a:lnTo>
                <a:cubicBezTo>
                  <a:pt x="1271633" y="487265"/>
                  <a:pt x="1211829" y="489631"/>
                  <a:pt x="1181100" y="504995"/>
                </a:cubicBezTo>
                <a:cubicBezTo>
                  <a:pt x="1170861" y="510115"/>
                  <a:pt x="1162050" y="517695"/>
                  <a:pt x="1152525" y="524045"/>
                </a:cubicBezTo>
                <a:cubicBezTo>
                  <a:pt x="1146175" y="533570"/>
                  <a:pt x="1138124" y="542159"/>
                  <a:pt x="1133475" y="552620"/>
                </a:cubicBezTo>
                <a:cubicBezTo>
                  <a:pt x="1125320" y="570970"/>
                  <a:pt x="1123405" y="591809"/>
                  <a:pt x="1114425" y="609770"/>
                </a:cubicBezTo>
                <a:lnTo>
                  <a:pt x="1095375" y="647870"/>
                </a:lnTo>
                <a:cubicBezTo>
                  <a:pt x="1098550" y="733595"/>
                  <a:pt x="1093562" y="820014"/>
                  <a:pt x="1104900" y="905045"/>
                </a:cubicBezTo>
                <a:cubicBezTo>
                  <a:pt x="1106680" y="918397"/>
                  <a:pt x="1123127" y="924996"/>
                  <a:pt x="1133475" y="933620"/>
                </a:cubicBezTo>
                <a:cubicBezTo>
                  <a:pt x="1142269" y="940949"/>
                  <a:pt x="1152735" y="946016"/>
                  <a:pt x="1162050" y="952670"/>
                </a:cubicBezTo>
                <a:cubicBezTo>
                  <a:pt x="1174968" y="961897"/>
                  <a:pt x="1186941" y="972439"/>
                  <a:pt x="1200150" y="981245"/>
                </a:cubicBezTo>
                <a:cubicBezTo>
                  <a:pt x="1225072" y="997860"/>
                  <a:pt x="1276350" y="1028870"/>
                  <a:pt x="1276350" y="1028870"/>
                </a:cubicBezTo>
                <a:cubicBezTo>
                  <a:pt x="1285875" y="1041570"/>
                  <a:pt x="1293700" y="1055745"/>
                  <a:pt x="1304925" y="1066970"/>
                </a:cubicBezTo>
                <a:cubicBezTo>
                  <a:pt x="1333872" y="1095917"/>
                  <a:pt x="1347172" y="1095732"/>
                  <a:pt x="1381125" y="1114595"/>
                </a:cubicBezTo>
                <a:cubicBezTo>
                  <a:pt x="1397309" y="1123586"/>
                  <a:pt x="1411832" y="1135651"/>
                  <a:pt x="1428750" y="1143170"/>
                </a:cubicBezTo>
                <a:cubicBezTo>
                  <a:pt x="1440713" y="1148487"/>
                  <a:pt x="1454593" y="1148098"/>
                  <a:pt x="1466850" y="1152695"/>
                </a:cubicBezTo>
                <a:cubicBezTo>
                  <a:pt x="1548130" y="1183175"/>
                  <a:pt x="1467297" y="1162348"/>
                  <a:pt x="1533525" y="1181270"/>
                </a:cubicBezTo>
                <a:cubicBezTo>
                  <a:pt x="1601971" y="1200826"/>
                  <a:pt x="1540684" y="1180678"/>
                  <a:pt x="1619250" y="1200320"/>
                </a:cubicBezTo>
                <a:cubicBezTo>
                  <a:pt x="1628990" y="1202755"/>
                  <a:pt x="1638300" y="1206670"/>
                  <a:pt x="1647825" y="1209845"/>
                </a:cubicBezTo>
                <a:cubicBezTo>
                  <a:pt x="1787525" y="1206670"/>
                  <a:pt x="1927692" y="1212170"/>
                  <a:pt x="2066925" y="1200320"/>
                </a:cubicBezTo>
                <a:cubicBezTo>
                  <a:pt x="2080347" y="1199178"/>
                  <a:pt x="2084539" y="1179575"/>
                  <a:pt x="2095500" y="1171745"/>
                </a:cubicBezTo>
                <a:cubicBezTo>
                  <a:pt x="2126172" y="1149837"/>
                  <a:pt x="2144656" y="1150484"/>
                  <a:pt x="2181225" y="1143170"/>
                </a:cubicBezTo>
                <a:cubicBezTo>
                  <a:pt x="2190750" y="1130470"/>
                  <a:pt x="2200573" y="1117988"/>
                  <a:pt x="2209800" y="1105070"/>
                </a:cubicBezTo>
                <a:cubicBezTo>
                  <a:pt x="2216454" y="1095755"/>
                  <a:pt x="2220755" y="1084590"/>
                  <a:pt x="2228850" y="1076495"/>
                </a:cubicBezTo>
                <a:cubicBezTo>
                  <a:pt x="2236945" y="1068400"/>
                  <a:pt x="2248631" y="1064774"/>
                  <a:pt x="2257425" y="1057445"/>
                </a:cubicBezTo>
                <a:cubicBezTo>
                  <a:pt x="2267773" y="1048821"/>
                  <a:pt x="2276475" y="1038395"/>
                  <a:pt x="2286000" y="1028870"/>
                </a:cubicBezTo>
                <a:cubicBezTo>
                  <a:pt x="2282825" y="1003470"/>
                  <a:pt x="2285223" y="976727"/>
                  <a:pt x="2276475" y="952670"/>
                </a:cubicBezTo>
                <a:cubicBezTo>
                  <a:pt x="2270233" y="935505"/>
                  <a:pt x="2233249" y="914991"/>
                  <a:pt x="2219325" y="905045"/>
                </a:cubicBezTo>
                <a:cubicBezTo>
                  <a:pt x="2206407" y="895818"/>
                  <a:pt x="2192450" y="887695"/>
                  <a:pt x="2181225" y="876470"/>
                </a:cubicBezTo>
                <a:cubicBezTo>
                  <a:pt x="2173130" y="868375"/>
                  <a:pt x="2171114" y="855046"/>
                  <a:pt x="2162175" y="847895"/>
                </a:cubicBezTo>
                <a:cubicBezTo>
                  <a:pt x="2154335" y="841623"/>
                  <a:pt x="2142580" y="842860"/>
                  <a:pt x="2133600" y="838370"/>
                </a:cubicBezTo>
                <a:cubicBezTo>
                  <a:pt x="2123361" y="833250"/>
                  <a:pt x="2113819" y="826649"/>
                  <a:pt x="2105025" y="819320"/>
                </a:cubicBezTo>
                <a:cubicBezTo>
                  <a:pt x="2076198" y="795298"/>
                  <a:pt x="2060569" y="762962"/>
                  <a:pt x="2019300" y="752645"/>
                </a:cubicBezTo>
                <a:cubicBezTo>
                  <a:pt x="2006600" y="749470"/>
                  <a:pt x="1993457" y="747717"/>
                  <a:pt x="1981200" y="743120"/>
                </a:cubicBezTo>
                <a:cubicBezTo>
                  <a:pt x="1967905" y="738134"/>
                  <a:pt x="1956075" y="729837"/>
                  <a:pt x="1943100" y="724070"/>
                </a:cubicBezTo>
                <a:cubicBezTo>
                  <a:pt x="1927476" y="717126"/>
                  <a:pt x="1911484" y="711023"/>
                  <a:pt x="1895475" y="705020"/>
                </a:cubicBezTo>
                <a:cubicBezTo>
                  <a:pt x="1852794" y="689015"/>
                  <a:pt x="1878840" y="700982"/>
                  <a:pt x="1828800" y="685970"/>
                </a:cubicBezTo>
                <a:cubicBezTo>
                  <a:pt x="1809566" y="680200"/>
                  <a:pt x="1791341" y="670858"/>
                  <a:pt x="1771650" y="666920"/>
                </a:cubicBezTo>
                <a:cubicBezTo>
                  <a:pt x="1674114" y="647413"/>
                  <a:pt x="1740183" y="658405"/>
                  <a:pt x="1571625" y="647870"/>
                </a:cubicBezTo>
                <a:cubicBezTo>
                  <a:pt x="1498600" y="651045"/>
                  <a:pt x="1424422" y="644085"/>
                  <a:pt x="1352550" y="657395"/>
                </a:cubicBezTo>
                <a:cubicBezTo>
                  <a:pt x="1334890" y="660665"/>
                  <a:pt x="1325670" y="681470"/>
                  <a:pt x="1314450" y="695495"/>
                </a:cubicBezTo>
                <a:cubicBezTo>
                  <a:pt x="1300147" y="713373"/>
                  <a:pt x="1283590" y="730925"/>
                  <a:pt x="1276350" y="752645"/>
                </a:cubicBezTo>
                <a:cubicBezTo>
                  <a:pt x="1253512" y="821158"/>
                  <a:pt x="1281220" y="735599"/>
                  <a:pt x="1257300" y="819320"/>
                </a:cubicBezTo>
                <a:cubicBezTo>
                  <a:pt x="1254542" y="828974"/>
                  <a:pt x="1250950" y="838370"/>
                  <a:pt x="1247775" y="847895"/>
                </a:cubicBezTo>
                <a:cubicBezTo>
                  <a:pt x="1250950" y="863770"/>
                  <a:pt x="1251616" y="880361"/>
                  <a:pt x="1257300" y="895520"/>
                </a:cubicBezTo>
                <a:cubicBezTo>
                  <a:pt x="1265025" y="916120"/>
                  <a:pt x="1301654" y="951958"/>
                  <a:pt x="1314450" y="962195"/>
                </a:cubicBezTo>
                <a:cubicBezTo>
                  <a:pt x="1332328" y="976498"/>
                  <a:pt x="1352550" y="987595"/>
                  <a:pt x="1371600" y="1000295"/>
                </a:cubicBezTo>
                <a:cubicBezTo>
                  <a:pt x="1381125" y="1006645"/>
                  <a:pt x="1389315" y="1015725"/>
                  <a:pt x="1400175" y="1019345"/>
                </a:cubicBezTo>
                <a:cubicBezTo>
                  <a:pt x="1419225" y="1025695"/>
                  <a:pt x="1438681" y="1030937"/>
                  <a:pt x="1457325" y="1038395"/>
                </a:cubicBezTo>
                <a:cubicBezTo>
                  <a:pt x="1473200" y="1044745"/>
                  <a:pt x="1488573" y="1052532"/>
                  <a:pt x="1504950" y="1057445"/>
                </a:cubicBezTo>
                <a:cubicBezTo>
                  <a:pt x="1520457" y="1062097"/>
                  <a:pt x="1536869" y="1063043"/>
                  <a:pt x="1552575" y="1066970"/>
                </a:cubicBezTo>
                <a:cubicBezTo>
                  <a:pt x="1562315" y="1069405"/>
                  <a:pt x="1571349" y="1074317"/>
                  <a:pt x="1581150" y="1076495"/>
                </a:cubicBezTo>
                <a:cubicBezTo>
                  <a:pt x="1600003" y="1080685"/>
                  <a:pt x="1619416" y="1081973"/>
                  <a:pt x="1638300" y="1086020"/>
                </a:cubicBezTo>
                <a:cubicBezTo>
                  <a:pt x="1663901" y="1091506"/>
                  <a:pt x="1714500" y="1105070"/>
                  <a:pt x="1714500" y="1105070"/>
                </a:cubicBezTo>
                <a:cubicBezTo>
                  <a:pt x="1765300" y="1101895"/>
                  <a:pt x="1817093" y="1106031"/>
                  <a:pt x="1866900" y="1095545"/>
                </a:cubicBezTo>
                <a:cubicBezTo>
                  <a:pt x="1880081" y="1092770"/>
                  <a:pt x="1887645" y="1077931"/>
                  <a:pt x="1895475" y="1066970"/>
                </a:cubicBezTo>
                <a:cubicBezTo>
                  <a:pt x="1910188" y="1046372"/>
                  <a:pt x="1916277" y="1023614"/>
                  <a:pt x="1924050" y="1000295"/>
                </a:cubicBezTo>
                <a:cubicBezTo>
                  <a:pt x="1920875" y="978070"/>
                  <a:pt x="1928213" y="951415"/>
                  <a:pt x="1914525" y="933620"/>
                </a:cubicBezTo>
                <a:cubicBezTo>
                  <a:pt x="1889011" y="900452"/>
                  <a:pt x="1841335" y="878691"/>
                  <a:pt x="1800225" y="866945"/>
                </a:cubicBezTo>
                <a:cubicBezTo>
                  <a:pt x="1787638" y="863349"/>
                  <a:pt x="1774712" y="861016"/>
                  <a:pt x="1762125" y="857420"/>
                </a:cubicBezTo>
                <a:cubicBezTo>
                  <a:pt x="1752471" y="854662"/>
                  <a:pt x="1743075" y="851070"/>
                  <a:pt x="1733550" y="847895"/>
                </a:cubicBezTo>
                <a:cubicBezTo>
                  <a:pt x="1673225" y="851070"/>
                  <a:pt x="1612735" y="851951"/>
                  <a:pt x="1552575" y="857420"/>
                </a:cubicBezTo>
                <a:cubicBezTo>
                  <a:pt x="1542576" y="858329"/>
                  <a:pt x="1530024" y="858913"/>
                  <a:pt x="1524000" y="866945"/>
                </a:cubicBezTo>
                <a:cubicBezTo>
                  <a:pt x="1518285" y="874565"/>
                  <a:pt x="1524000" y="885995"/>
                  <a:pt x="1524000" y="89552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Rounded Rectangle 14"/>
          <p:cNvSpPr/>
          <p:nvPr/>
        </p:nvSpPr>
        <p:spPr>
          <a:xfrm>
            <a:off x="1462087" y="3405509"/>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Upper aircraft needs to wait for all other aircrafts to land</a:t>
            </a:r>
          </a:p>
        </p:txBody>
      </p:sp>
    </p:spTree>
    <p:extLst>
      <p:ext uri="{BB962C8B-B14F-4D97-AF65-F5344CB8AC3E}">
        <p14:creationId xmlns:p14="http://schemas.microsoft.com/office/powerpoint/2010/main" val="153041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classification</a:t>
            </a:r>
          </a:p>
        </p:txBody>
      </p:sp>
      <p:sp>
        <p:nvSpPr>
          <p:cNvPr id="3" name="Text Placeholder 2"/>
          <p:cNvSpPr>
            <a:spLocks noGrp="1"/>
          </p:cNvSpPr>
          <p:nvPr>
            <p:ph type="body" sz="quarter" idx="10"/>
          </p:nvPr>
        </p:nvSpPr>
        <p:spPr/>
        <p:txBody>
          <a:bodyPr/>
          <a:lstStyle/>
          <a:p>
            <a:pPr marL="0" indent="0">
              <a:buNone/>
            </a:pPr>
            <a:r>
              <a:rPr lang="en-US" dirty="0"/>
              <a:t>Space is separated into levels defined by boundaries:</a:t>
            </a:r>
          </a:p>
          <a:p>
            <a:pPr marL="0" indent="0">
              <a:buNone/>
            </a:pPr>
            <a:r>
              <a:rPr lang="en-US" i="1" u="sng" dirty="0"/>
              <a:t>Level C-F</a:t>
            </a:r>
            <a:r>
              <a:rPr lang="en-US" i="1" dirty="0"/>
              <a:t> 	</a:t>
            </a:r>
            <a:r>
              <a:rPr lang="en-US" dirty="0"/>
              <a:t>– altitude in 			Flight Levels			(FL)</a:t>
            </a:r>
          </a:p>
          <a:p>
            <a:pPr marL="0" indent="0">
              <a:buNone/>
            </a:pPr>
            <a:r>
              <a:rPr lang="en-US" i="1" u="sng" dirty="0"/>
              <a:t>Level G</a:t>
            </a:r>
            <a:r>
              <a:rPr lang="en-US" dirty="0"/>
              <a:t> 	– altitude in feet 	Above Ground Level 	(AGL)</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a:t>
            </a:fld>
            <a:endParaRPr lang="en-US" dirty="0"/>
          </a:p>
        </p:txBody>
      </p:sp>
    </p:spTree>
    <p:extLst>
      <p:ext uri="{BB962C8B-B14F-4D97-AF65-F5344CB8AC3E}">
        <p14:creationId xmlns:p14="http://schemas.microsoft.com/office/powerpoint/2010/main" val="259495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39</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85725" y="6172200"/>
            <a:ext cx="4895850" cy="0"/>
          </a:xfrm>
          <a:prstGeom prst="line">
            <a:avLst/>
          </a:prstGeom>
          <a:ln/>
        </p:spPr>
        <p:style>
          <a:lnRef idx="3">
            <a:schemeClr val="dk1"/>
          </a:lnRef>
          <a:fillRef idx="0">
            <a:schemeClr val="dk1"/>
          </a:fillRef>
          <a:effectRef idx="2">
            <a:schemeClr val="dk1"/>
          </a:effectRef>
          <a:fontRef idx="minor">
            <a:schemeClr val="tx1"/>
          </a:fontRef>
        </p:style>
      </p:cxnSp>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7987271" y="2784240"/>
            <a:ext cx="628636" cy="43521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1171574" y="2514600"/>
            <a:ext cx="0" cy="3657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Freeform 10"/>
          <p:cNvSpPr/>
          <p:nvPr/>
        </p:nvSpPr>
        <p:spPr>
          <a:xfrm>
            <a:off x="1962150" y="2695575"/>
            <a:ext cx="6562725" cy="1980022"/>
          </a:xfrm>
          <a:custGeom>
            <a:avLst/>
            <a:gdLst>
              <a:gd name="connsiteX0" fmla="*/ 0 w 6562725"/>
              <a:gd name="connsiteY0" fmla="*/ 0 h 1980022"/>
              <a:gd name="connsiteX1" fmla="*/ 2533650 w 6562725"/>
              <a:gd name="connsiteY1" fmla="*/ 1790700 h 1980022"/>
              <a:gd name="connsiteX2" fmla="*/ 4381500 w 6562725"/>
              <a:gd name="connsiteY2" fmla="*/ 1781175 h 1980022"/>
              <a:gd name="connsiteX3" fmla="*/ 6562725 w 6562725"/>
              <a:gd name="connsiteY3" fmla="*/ 495300 h 1980022"/>
            </a:gdLst>
            <a:ahLst/>
            <a:cxnLst>
              <a:cxn ang="0">
                <a:pos x="connsiteX0" y="connsiteY0"/>
              </a:cxn>
              <a:cxn ang="0">
                <a:pos x="connsiteX1" y="connsiteY1"/>
              </a:cxn>
              <a:cxn ang="0">
                <a:pos x="connsiteX2" y="connsiteY2"/>
              </a:cxn>
              <a:cxn ang="0">
                <a:pos x="connsiteX3" y="connsiteY3"/>
              </a:cxn>
            </a:cxnLst>
            <a:rect l="l" t="t" r="r" b="b"/>
            <a:pathLst>
              <a:path w="6562725" h="1980022">
                <a:moveTo>
                  <a:pt x="0" y="0"/>
                </a:moveTo>
                <a:cubicBezTo>
                  <a:pt x="901700" y="746919"/>
                  <a:pt x="1803400" y="1493838"/>
                  <a:pt x="2533650" y="1790700"/>
                </a:cubicBezTo>
                <a:cubicBezTo>
                  <a:pt x="3263900" y="2087562"/>
                  <a:pt x="3709987" y="1997075"/>
                  <a:pt x="4381500" y="1781175"/>
                </a:cubicBezTo>
                <a:cubicBezTo>
                  <a:pt x="5053013" y="1565275"/>
                  <a:pt x="6470650" y="1076325"/>
                  <a:pt x="6562725" y="495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6146"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Výsledok vyhľadávania obrázkov pre dopyt play button pictogram"/>
          <p:cNvPicPr>
            <a:picLocks noChangeAspect="1" noChangeArrowheads="1"/>
          </p:cNvPicPr>
          <p:nvPr/>
        </p:nvPicPr>
        <p:blipFill rotWithShape="1">
          <a:blip r:embed="rId4">
            <a:extLst>
              <a:ext uri="{28A0092B-C50C-407E-A947-70E740481C1C}">
                <a14:useLocalDpi xmlns:a14="http://schemas.microsoft.com/office/drawing/2010/main" val="0"/>
              </a:ext>
            </a:extLst>
          </a:blip>
          <a:srcRect l="3195" t="4707" r="50794" b="4637"/>
          <a:stretch/>
        </p:blipFill>
        <p:spPr bwMode="auto">
          <a:xfrm>
            <a:off x="988217" y="2140744"/>
            <a:ext cx="566737" cy="554831"/>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5243512" y="1162371"/>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When path is free other aircraft can land</a:t>
            </a:r>
          </a:p>
        </p:txBody>
      </p:sp>
    </p:spTree>
    <p:extLst>
      <p:ext uri="{BB962C8B-B14F-4D97-AF65-F5344CB8AC3E}">
        <p14:creationId xmlns:p14="http://schemas.microsoft.com/office/powerpoint/2010/main" val="571553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40</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3408172" y="298215"/>
            <a:ext cx="2225773" cy="667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6428735" y="1749346"/>
            <a:ext cx="901212" cy="6239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6052423" y="2247956"/>
            <a:ext cx="901212" cy="623917"/>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806014" y="1146904"/>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Both aircrafts have landed </a:t>
            </a:r>
            <a:r>
              <a:rPr lang="en-US" dirty="0" err="1"/>
              <a:t>sucessfully</a:t>
            </a:r>
            <a:endParaRPr lang="en-US" dirty="0"/>
          </a:p>
        </p:txBody>
      </p:sp>
    </p:spTree>
    <p:extLst>
      <p:ext uri="{BB962C8B-B14F-4D97-AF65-F5344CB8AC3E}">
        <p14:creationId xmlns:p14="http://schemas.microsoft.com/office/powerpoint/2010/main" val="296419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Right of the way</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p:txBody>
              <a:bodyPr>
                <a:normAutofit fontScale="92500" lnSpcReduction="10000"/>
              </a:bodyPr>
              <a:lstStyle/>
              <a:p>
                <a:r>
                  <a:rPr lang="en-US" dirty="0"/>
                  <a:t>Manned aviation defines only horizontal avoidance, vertical avoidance is considered in TCAS, horizontal avoidance will be added in ACAS-Xu</a:t>
                </a:r>
              </a:p>
              <a:p>
                <a:r>
                  <a:rPr lang="en-US" dirty="0"/>
                  <a:t>Manned aviation does not define angle of approach  strictly, it is usually used following margins: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180</m:t>
                        </m:r>
                      </m:e>
                      <m:sup>
                        <m:r>
                          <a:rPr lang="en-US" b="0" i="1" smtClean="0">
                            <a:latin typeface="Cambria Math" panose="02040503050406030204" pitchFamily="18" charset="0"/>
                          </a:rPr>
                          <m:t>𝑜</m:t>
                        </m:r>
                      </m:sup>
                    </m:sSup>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𝑜</m:t>
                        </m:r>
                      </m:sup>
                    </m:sSup>
                  </m:oMath>
                </a14:m>
                <a:r>
                  <a:rPr lang="en-US" dirty="0"/>
                  <a:t> 	Head on avoidance (both avoiding)</a:t>
                </a:r>
              </a:p>
              <a:p>
                <a:pPr lvl="1"/>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13</m:t>
                        </m:r>
                        <m:r>
                          <a:rPr lang="en-US" i="1">
                            <a:latin typeface="Cambria Math" panose="02040503050406030204" pitchFamily="18" charset="0"/>
                          </a:rPr>
                          <m:t>0</m:t>
                        </m:r>
                      </m:e>
                      <m:sup>
                        <m:r>
                          <a:rPr lang="en-US" i="1">
                            <a:latin typeface="Cambria Math" panose="02040503050406030204" pitchFamily="18" charset="0"/>
                          </a:rPr>
                          <m:t>𝑜</m:t>
                        </m:r>
                      </m:sup>
                    </m:sSup>
                    <m:r>
                      <a:rPr lang="en-US" b="0" i="1" smtClean="0">
                        <a:latin typeface="Cambria Math" panose="02040503050406030204" pitchFamily="18" charset="0"/>
                      </a:rPr>
                      <m:t>&gt;</m:t>
                    </m:r>
                    <m:r>
                      <a:rPr lang="en-US" i="1">
                        <a:latin typeface="Cambria Math" panose="02040503050406030204" pitchFamily="18" charset="0"/>
                      </a:rPr>
                      <m:t>𝛼</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7</m:t>
                        </m:r>
                        <m:r>
                          <a:rPr lang="en-US" i="1">
                            <a:latin typeface="Cambria Math" panose="02040503050406030204" pitchFamily="18" charset="0"/>
                          </a:rPr>
                          <m:t>0</m:t>
                        </m:r>
                      </m:e>
                      <m:sup>
                        <m:r>
                          <a:rPr lang="en-US" i="1">
                            <a:latin typeface="Cambria Math" panose="02040503050406030204" pitchFamily="18" charset="0"/>
                          </a:rPr>
                          <m:t>𝑜</m:t>
                        </m:r>
                      </m:sup>
                    </m:sSup>
                  </m:oMath>
                </a14:m>
                <a:r>
                  <a:rPr lang="en-US" dirty="0"/>
                  <a:t>  	Covering avoidance (the left avoiding)</a:t>
                </a:r>
              </a:p>
              <a:p>
                <a:pPr lvl="1"/>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70</m:t>
                        </m:r>
                      </m:e>
                      <m:sup>
                        <m:r>
                          <a:rPr lang="en-US" b="0" i="1" smtClean="0">
                            <a:latin typeface="Cambria Math" panose="02040503050406030204" pitchFamily="18" charset="0"/>
                          </a:rPr>
                          <m:t>𝑜</m:t>
                        </m:r>
                      </m:sup>
                    </m:sSup>
                  </m:oMath>
                </a14:m>
                <a:r>
                  <a:rPr lang="en-US" dirty="0"/>
                  <a:t>			Overtake (faster avoiding)</a:t>
                </a:r>
              </a:p>
              <a:p>
                <a:pPr lvl="1"/>
                <a:endParaRPr lang="en-US" dirty="0"/>
              </a:p>
              <a:p>
                <a:r>
                  <a:rPr lang="en-US" dirty="0"/>
                  <a:t>Safety margin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oMath>
                </a14:m>
                <a:r>
                  <a:rPr lang="en-US" dirty="0"/>
                  <a:t> for Head on avoidance is defined as sufficient distance to avoid vehicle induced turbulence or obstruction of airflow, in case of UAV it must be defined based on UAV class size (bigger UAV), this can induce additional problems</a:t>
                </a:r>
              </a:p>
              <a:p>
                <a:endParaRPr lang="en-US" dirty="0"/>
              </a:p>
              <a:p>
                <a:r>
                  <a:rPr lang="en-US" dirty="0"/>
                  <a:t>Overall “rules of air” and “right of the way” should be amendment to be compatible with UAV integration into non-segregated airspace</a:t>
                </a:r>
              </a:p>
              <a:p>
                <a:endParaRPr lang="en-US" dirty="0"/>
              </a:p>
              <a:p>
                <a:r>
                  <a:rPr lang="en-US" dirty="0"/>
                  <a:t>Pilot judgement is always the main consideration, therefore manned aviation behavior is unpredictable to some extent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blipFill rotWithShape="0">
                <a:blip r:embed="rId2"/>
                <a:stretch>
                  <a:fillRect l="-533" t="-1148" r="-1295" b="-344"/>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41</a:t>
            </a:fld>
            <a:endParaRPr lang="en-US" dirty="0"/>
          </a:p>
        </p:txBody>
      </p:sp>
    </p:spTree>
    <p:extLst>
      <p:ext uri="{BB962C8B-B14F-4D97-AF65-F5344CB8AC3E}">
        <p14:creationId xmlns:p14="http://schemas.microsoft.com/office/powerpoint/2010/main" val="4095665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ACAS-Xu (Next generation safety framework)</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42</a:t>
            </a:fld>
            <a:endParaRPr lang="en-US" dirty="0"/>
          </a:p>
        </p:txBody>
      </p:sp>
      <p:pic>
        <p:nvPicPr>
          <p:cNvPr id="5" name="Picture 2" descr="Výsledok vyhľadávania obrázkov pre dopyt big UAV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856420"/>
            <a:ext cx="5618379" cy="2832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ýsledok vyhľadávania obrázkov pre dopyt big UAV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19914" t="33211" r="4476" b="15227"/>
          <a:stretch/>
        </p:blipFill>
        <p:spPr bwMode="auto">
          <a:xfrm>
            <a:off x="218666" y="3652408"/>
            <a:ext cx="5645042" cy="2514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ýsledok vyhľadávania obrázkov pre dopyt x8 uav skywalker"/>
          <p:cNvPicPr>
            <a:picLocks noChangeAspect="1" noChangeArrowheads="1"/>
          </p:cNvPicPr>
          <p:nvPr/>
        </p:nvPicPr>
        <p:blipFill rotWithShape="1">
          <a:blip r:embed="rId4">
            <a:extLst>
              <a:ext uri="{28A0092B-C50C-407E-A947-70E740481C1C}">
                <a14:useLocalDpi xmlns:a14="http://schemas.microsoft.com/office/drawing/2010/main" val="0"/>
              </a:ext>
            </a:extLst>
          </a:blip>
          <a:srcRect l="21730" t="5249" r="20409" b="8903"/>
          <a:stretch/>
        </p:blipFill>
        <p:spPr bwMode="auto">
          <a:xfrm>
            <a:off x="6307995" y="3652408"/>
            <a:ext cx="2319317" cy="228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914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ACAS-X</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43</a:t>
            </a:fld>
            <a:endParaRPr lang="en-US" dirty="0"/>
          </a:p>
        </p:txBody>
      </p:sp>
      <p:pic>
        <p:nvPicPr>
          <p:cNvPr id="5" name="Picture 4"/>
          <p:cNvPicPr>
            <a:picLocks noChangeAspect="1"/>
          </p:cNvPicPr>
          <p:nvPr/>
        </p:nvPicPr>
        <p:blipFill>
          <a:blip r:embed="rId2"/>
          <a:stretch>
            <a:fillRect/>
          </a:stretch>
        </p:blipFill>
        <p:spPr>
          <a:xfrm>
            <a:off x="514577" y="856420"/>
            <a:ext cx="8219847" cy="5539301"/>
          </a:xfrm>
          <a:prstGeom prst="rect">
            <a:avLst/>
          </a:prstGeom>
        </p:spPr>
      </p:pic>
    </p:spTree>
    <p:extLst>
      <p:ext uri="{BB962C8B-B14F-4D97-AF65-F5344CB8AC3E}">
        <p14:creationId xmlns:p14="http://schemas.microsoft.com/office/powerpoint/2010/main" val="2532672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𝑨</m:t>
                        </m:r>
                      </m:sub>
                    </m:sSub>
                  </m:oMath>
                </a14:m>
                <a:r>
                  <a:rPr lang="en-US" dirty="0"/>
                  <a:t> vs. 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𝑼</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523" t="-13580" b="-39506"/>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44</a:t>
            </a:fld>
            <a:endParaRPr lang="en-US" dirty="0"/>
          </a:p>
        </p:txBody>
      </p:sp>
      <p:pic>
        <p:nvPicPr>
          <p:cNvPr id="5" name="Picture 4"/>
          <p:cNvPicPr>
            <a:picLocks noChangeAspect="1"/>
          </p:cNvPicPr>
          <p:nvPr/>
        </p:nvPicPr>
        <p:blipFill>
          <a:blip r:embed="rId3"/>
          <a:stretch>
            <a:fillRect/>
          </a:stretch>
        </p:blipFill>
        <p:spPr>
          <a:xfrm>
            <a:off x="514578" y="1171575"/>
            <a:ext cx="8291154" cy="47212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893857" y="5930956"/>
                <a:ext cx="5911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RTCA</m:t>
                      </m:r>
                      <m:r>
                        <m:rPr>
                          <m:nor/>
                        </m:rPr>
                        <a:rPr lang="en-US"/>
                        <m:t>, </m:t>
                      </m:r>
                      <m:r>
                        <m:rPr>
                          <m:nor/>
                        </m:rPr>
                        <a:rPr lang="en-US"/>
                        <m:t>SC</m:t>
                      </m:r>
                      <m:r>
                        <m:rPr>
                          <m:nor/>
                        </m:rPr>
                        <a:rPr lang="en-US"/>
                        <m:t>−147, </m:t>
                      </m:r>
                      <m:r>
                        <m:rPr>
                          <m:nor/>
                        </m:rPr>
                        <a:rPr lang="en-US"/>
                        <m:t>ACAS</m:t>
                      </m:r>
                      <m:r>
                        <m:rPr>
                          <m:nor/>
                        </m:rPr>
                        <a:rPr lang="en-US"/>
                        <m:t> </m:t>
                      </m:r>
                      <m:r>
                        <m:rPr>
                          <m:nor/>
                        </m:rPr>
                        <a:rPr lang="en-US"/>
                        <m:t>Xu</m:t>
                      </m:r>
                      <m:r>
                        <m:rPr>
                          <m:nor/>
                        </m:rPr>
                        <a:rPr lang="en-US"/>
                        <m:t> </m:t>
                      </m:r>
                      <m:r>
                        <m:rPr>
                          <m:nor/>
                        </m:rPr>
                        <a:rPr lang="en-US"/>
                        <m:t>WG</m:t>
                      </m:r>
                      <m:r>
                        <m:rPr>
                          <m:nor/>
                        </m:rPr>
                        <a:rPr lang="en-US"/>
                        <m:t> </m:t>
                      </m:r>
                      <m:r>
                        <m:rPr>
                          <m:nor/>
                        </m:rPr>
                        <a:rPr lang="en-US"/>
                        <m:t>Kick</m:t>
                      </m:r>
                      <m:r>
                        <m:rPr>
                          <m:nor/>
                        </m:rPr>
                        <a:rPr lang="en-US"/>
                        <m:t>−</m:t>
                      </m:r>
                      <m:r>
                        <m:rPr>
                          <m:nor/>
                        </m:rPr>
                        <a:rPr lang="en-US"/>
                        <m:t>off</m:t>
                      </m:r>
                      <m:r>
                        <m:rPr>
                          <m:nor/>
                        </m:rPr>
                        <a:rPr lang="en-US"/>
                        <m:t>, </m:t>
                      </m:r>
                      <m:r>
                        <m:rPr>
                          <m:nor/>
                        </m:rPr>
                        <a:rPr lang="en-US"/>
                        <m:t>January</m:t>
                      </m:r>
                      <m:r>
                        <m:rPr>
                          <m:nor/>
                        </m:rPr>
                        <a:rPr lang="en-US"/>
                        <m:t> 12, 2016</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93857" y="5930956"/>
                <a:ext cx="5911875" cy="276999"/>
              </a:xfrm>
              <a:prstGeom prst="rect">
                <a:avLst/>
              </a:prstGeom>
              <a:blipFill rotWithShape="0">
                <a:blip r:embed="rId4"/>
                <a:stretch>
                  <a:fillRect l="-722" r="-515" b="-37778"/>
                </a:stretch>
              </a:blipFill>
            </p:spPr>
            <p:txBody>
              <a:bodyPr/>
              <a:lstStyle/>
              <a:p>
                <a:r>
                  <a:rPr lang="en-US">
                    <a:noFill/>
                  </a:rPr>
                  <a:t> </a:t>
                </a:r>
              </a:p>
            </p:txBody>
          </p:sp>
        </mc:Fallback>
      </mc:AlternateContent>
    </p:spTree>
    <p:extLst>
      <p:ext uri="{BB962C8B-B14F-4D97-AF65-F5344CB8AC3E}">
        <p14:creationId xmlns:p14="http://schemas.microsoft.com/office/powerpoint/2010/main" val="1902603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𝑨</m:t>
                        </m:r>
                      </m:sub>
                    </m:sSub>
                  </m:oMath>
                </a14:m>
                <a:r>
                  <a:rPr lang="en-US" dirty="0"/>
                  <a:t> vs. 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𝑼</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523" t="-13580" b="-39506"/>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45</a:t>
            </a:fld>
            <a:endParaRPr lang="en-US" dirty="0"/>
          </a:p>
        </p:txBody>
      </p:sp>
      <p:pic>
        <p:nvPicPr>
          <p:cNvPr id="5" name="Picture 4"/>
          <p:cNvPicPr>
            <a:picLocks noChangeAspect="1"/>
          </p:cNvPicPr>
          <p:nvPr/>
        </p:nvPicPr>
        <p:blipFill>
          <a:blip r:embed="rId3"/>
          <a:stretch>
            <a:fillRect/>
          </a:stretch>
        </p:blipFill>
        <p:spPr>
          <a:xfrm>
            <a:off x="514578" y="1171575"/>
            <a:ext cx="8291154" cy="47212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893857" y="5930956"/>
                <a:ext cx="5911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RTCA</m:t>
                      </m:r>
                      <m:r>
                        <m:rPr>
                          <m:nor/>
                        </m:rPr>
                        <a:rPr lang="en-US"/>
                        <m:t>, </m:t>
                      </m:r>
                      <m:r>
                        <m:rPr>
                          <m:nor/>
                        </m:rPr>
                        <a:rPr lang="en-US"/>
                        <m:t>SC</m:t>
                      </m:r>
                      <m:r>
                        <m:rPr>
                          <m:nor/>
                        </m:rPr>
                        <a:rPr lang="en-US"/>
                        <m:t>−147, </m:t>
                      </m:r>
                      <m:r>
                        <m:rPr>
                          <m:nor/>
                        </m:rPr>
                        <a:rPr lang="en-US"/>
                        <m:t>ACAS</m:t>
                      </m:r>
                      <m:r>
                        <m:rPr>
                          <m:nor/>
                        </m:rPr>
                        <a:rPr lang="en-US"/>
                        <m:t> </m:t>
                      </m:r>
                      <m:r>
                        <m:rPr>
                          <m:nor/>
                        </m:rPr>
                        <a:rPr lang="en-US"/>
                        <m:t>Xu</m:t>
                      </m:r>
                      <m:r>
                        <m:rPr>
                          <m:nor/>
                        </m:rPr>
                        <a:rPr lang="en-US"/>
                        <m:t> </m:t>
                      </m:r>
                      <m:r>
                        <m:rPr>
                          <m:nor/>
                        </m:rPr>
                        <a:rPr lang="en-US"/>
                        <m:t>WG</m:t>
                      </m:r>
                      <m:r>
                        <m:rPr>
                          <m:nor/>
                        </m:rPr>
                        <a:rPr lang="en-US"/>
                        <m:t> </m:t>
                      </m:r>
                      <m:r>
                        <m:rPr>
                          <m:nor/>
                        </m:rPr>
                        <a:rPr lang="en-US"/>
                        <m:t>Kick</m:t>
                      </m:r>
                      <m:r>
                        <m:rPr>
                          <m:nor/>
                        </m:rPr>
                        <a:rPr lang="en-US"/>
                        <m:t>−</m:t>
                      </m:r>
                      <m:r>
                        <m:rPr>
                          <m:nor/>
                        </m:rPr>
                        <a:rPr lang="en-US"/>
                        <m:t>off</m:t>
                      </m:r>
                      <m:r>
                        <m:rPr>
                          <m:nor/>
                        </m:rPr>
                        <a:rPr lang="en-US"/>
                        <m:t>, </m:t>
                      </m:r>
                      <m:r>
                        <m:rPr>
                          <m:nor/>
                        </m:rPr>
                        <a:rPr lang="en-US"/>
                        <m:t>January</m:t>
                      </m:r>
                      <m:r>
                        <m:rPr>
                          <m:nor/>
                        </m:rPr>
                        <a:rPr lang="en-US"/>
                        <m:t> 12, 2016</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93857" y="5930956"/>
                <a:ext cx="5911875" cy="276999"/>
              </a:xfrm>
              <a:prstGeom prst="rect">
                <a:avLst/>
              </a:prstGeom>
              <a:blipFill rotWithShape="0">
                <a:blip r:embed="rId4"/>
                <a:stretch>
                  <a:fillRect l="-722" r="-515" b="-37778"/>
                </a:stretch>
              </a:blipFill>
            </p:spPr>
            <p:txBody>
              <a:bodyPr/>
              <a:lstStyle/>
              <a:p>
                <a:r>
                  <a:rPr lang="en-US">
                    <a:noFill/>
                  </a:rPr>
                  <a:t> </a:t>
                </a:r>
              </a:p>
            </p:txBody>
          </p:sp>
        </mc:Fallback>
      </mc:AlternateContent>
      <p:sp>
        <p:nvSpPr>
          <p:cNvPr id="3" name="Rectangle 2"/>
          <p:cNvSpPr/>
          <p:nvPr/>
        </p:nvSpPr>
        <p:spPr>
          <a:xfrm>
            <a:off x="5391150" y="4124325"/>
            <a:ext cx="1857375" cy="209550"/>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6012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𝑨</m:t>
                        </m:r>
                      </m:sub>
                    </m:sSub>
                  </m:oMath>
                </a14:m>
                <a:r>
                  <a:rPr lang="en-US" dirty="0"/>
                  <a:t> vs. 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𝑼</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523" t="-13580" b="-39506"/>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46</a:t>
            </a:fld>
            <a:endParaRPr lang="en-US" dirty="0"/>
          </a:p>
        </p:txBody>
      </p:sp>
      <p:pic>
        <p:nvPicPr>
          <p:cNvPr id="5" name="Picture 4"/>
          <p:cNvPicPr>
            <a:picLocks noChangeAspect="1"/>
          </p:cNvPicPr>
          <p:nvPr/>
        </p:nvPicPr>
        <p:blipFill>
          <a:blip r:embed="rId3"/>
          <a:stretch>
            <a:fillRect/>
          </a:stretch>
        </p:blipFill>
        <p:spPr>
          <a:xfrm>
            <a:off x="514578" y="1171575"/>
            <a:ext cx="8291154" cy="47212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893857" y="5930956"/>
                <a:ext cx="5911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RTCA</m:t>
                      </m:r>
                      <m:r>
                        <m:rPr>
                          <m:nor/>
                        </m:rPr>
                        <a:rPr lang="en-US"/>
                        <m:t>, </m:t>
                      </m:r>
                      <m:r>
                        <m:rPr>
                          <m:nor/>
                        </m:rPr>
                        <a:rPr lang="en-US"/>
                        <m:t>SC</m:t>
                      </m:r>
                      <m:r>
                        <m:rPr>
                          <m:nor/>
                        </m:rPr>
                        <a:rPr lang="en-US"/>
                        <m:t>−147, </m:t>
                      </m:r>
                      <m:r>
                        <m:rPr>
                          <m:nor/>
                        </m:rPr>
                        <a:rPr lang="en-US"/>
                        <m:t>ACAS</m:t>
                      </m:r>
                      <m:r>
                        <m:rPr>
                          <m:nor/>
                        </m:rPr>
                        <a:rPr lang="en-US"/>
                        <m:t> </m:t>
                      </m:r>
                      <m:r>
                        <m:rPr>
                          <m:nor/>
                        </m:rPr>
                        <a:rPr lang="en-US"/>
                        <m:t>Xu</m:t>
                      </m:r>
                      <m:r>
                        <m:rPr>
                          <m:nor/>
                        </m:rPr>
                        <a:rPr lang="en-US"/>
                        <m:t> </m:t>
                      </m:r>
                      <m:r>
                        <m:rPr>
                          <m:nor/>
                        </m:rPr>
                        <a:rPr lang="en-US"/>
                        <m:t>WG</m:t>
                      </m:r>
                      <m:r>
                        <m:rPr>
                          <m:nor/>
                        </m:rPr>
                        <a:rPr lang="en-US"/>
                        <m:t> </m:t>
                      </m:r>
                      <m:r>
                        <m:rPr>
                          <m:nor/>
                        </m:rPr>
                        <a:rPr lang="en-US"/>
                        <m:t>Kick</m:t>
                      </m:r>
                      <m:r>
                        <m:rPr>
                          <m:nor/>
                        </m:rPr>
                        <a:rPr lang="en-US"/>
                        <m:t>−</m:t>
                      </m:r>
                      <m:r>
                        <m:rPr>
                          <m:nor/>
                        </m:rPr>
                        <a:rPr lang="en-US"/>
                        <m:t>off</m:t>
                      </m:r>
                      <m:r>
                        <m:rPr>
                          <m:nor/>
                        </m:rPr>
                        <a:rPr lang="en-US"/>
                        <m:t>, </m:t>
                      </m:r>
                      <m:r>
                        <m:rPr>
                          <m:nor/>
                        </m:rPr>
                        <a:rPr lang="en-US"/>
                        <m:t>January</m:t>
                      </m:r>
                      <m:r>
                        <m:rPr>
                          <m:nor/>
                        </m:rPr>
                        <a:rPr lang="en-US"/>
                        <m:t> 12, 2016</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93857" y="5930956"/>
                <a:ext cx="5911875" cy="276999"/>
              </a:xfrm>
              <a:prstGeom prst="rect">
                <a:avLst/>
              </a:prstGeom>
              <a:blipFill rotWithShape="0">
                <a:blip r:embed="rId4"/>
                <a:stretch>
                  <a:fillRect l="-722" r="-515" b="-37778"/>
                </a:stretch>
              </a:blipFill>
            </p:spPr>
            <p:txBody>
              <a:bodyPr/>
              <a:lstStyle/>
              <a:p>
                <a:r>
                  <a:rPr lang="en-US">
                    <a:noFill/>
                  </a:rPr>
                  <a:t> </a:t>
                </a:r>
              </a:p>
            </p:txBody>
          </p:sp>
        </mc:Fallback>
      </mc:AlternateContent>
      <p:sp>
        <p:nvSpPr>
          <p:cNvPr id="7" name="Rectangle 6"/>
          <p:cNvSpPr/>
          <p:nvPr/>
        </p:nvSpPr>
        <p:spPr>
          <a:xfrm>
            <a:off x="514578" y="1609725"/>
            <a:ext cx="1276122" cy="105727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p:cNvSpPr/>
          <p:nvPr/>
        </p:nvSpPr>
        <p:spPr>
          <a:xfrm>
            <a:off x="514578" y="5000625"/>
            <a:ext cx="1276122" cy="79057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2729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response downfall</a:t>
            </a:r>
          </a:p>
        </p:txBody>
      </p:sp>
      <p:sp>
        <p:nvSpPr>
          <p:cNvPr id="3" name="Text Placeholder 2"/>
          <p:cNvSpPr>
            <a:spLocks noGrp="1"/>
          </p:cNvSpPr>
          <p:nvPr>
            <p:ph type="body" sz="quarter" idx="10"/>
          </p:nvPr>
        </p:nvSpPr>
        <p:spPr/>
        <p:txBody>
          <a:bodyPr>
            <a:normAutofit lnSpcReduction="10000"/>
          </a:bodyPr>
          <a:lstStyle/>
          <a:p>
            <a:pPr marL="0" indent="0">
              <a:buNone/>
            </a:pPr>
            <a:r>
              <a:rPr lang="en-US" dirty="0"/>
              <a:t>Depending on the communication link, it is expected that </a:t>
            </a:r>
            <a:r>
              <a:rPr lang="en-US" i="1" u="sng" dirty="0"/>
              <a:t>there may be significant latency associated with RA data transmission</a:t>
            </a:r>
            <a:r>
              <a:rPr lang="en-US" dirty="0"/>
              <a:t> to a ground-based flight crew and subsequent pilot aircraft control commands back to the aircraft in response to the RA</a:t>
            </a:r>
          </a:p>
          <a:p>
            <a:pPr marL="0" indent="0">
              <a:buNone/>
            </a:pPr>
            <a:endParaRPr lang="en-US" dirty="0"/>
          </a:p>
          <a:p>
            <a:pPr marL="0" indent="0">
              <a:buNone/>
            </a:pPr>
            <a:r>
              <a:rPr lang="en-US" i="1" u="sng" dirty="0"/>
              <a:t>Loss of uplink or downlink communications </a:t>
            </a:r>
            <a:r>
              <a:rPr lang="en-US" dirty="0"/>
              <a:t>with the UAS would entirely prevent ground-controlled collision avoidance, and may also degrade collision avoidance effectiveness on other aircraft in coordinated encounters </a:t>
            </a:r>
          </a:p>
          <a:p>
            <a:pPr marL="0" indent="0">
              <a:buNone/>
            </a:pPr>
            <a:endParaRPr lang="en-US" dirty="0"/>
          </a:p>
          <a:p>
            <a:pPr marL="0" indent="0">
              <a:buNone/>
            </a:pPr>
            <a:r>
              <a:rPr lang="en-US" dirty="0"/>
              <a:t>UAS may also </a:t>
            </a:r>
            <a:r>
              <a:rPr lang="en-US" i="1" u="sng" dirty="0"/>
              <a:t>lack additional outside information</a:t>
            </a:r>
            <a:r>
              <a:rPr lang="en-US" dirty="0"/>
              <a:t>, such as visual identification of intruders, which allows pilots in manned aircraft to make real-time decisions regarding RA response. </a:t>
            </a:r>
          </a:p>
          <a:p>
            <a:pPr marL="0" indent="0">
              <a:buNone/>
            </a:pPr>
            <a:endParaRPr lang="en-US" dirty="0"/>
          </a:p>
          <a:p>
            <a:pPr marL="0" indent="0">
              <a:buNone/>
            </a:pPr>
            <a:r>
              <a:rPr lang="en-US" dirty="0"/>
              <a:t>The pilot has </a:t>
            </a:r>
            <a:r>
              <a:rPr lang="en-US" i="1" u="sng" dirty="0"/>
              <a:t>the ability to override auto-response</a:t>
            </a:r>
            <a:r>
              <a:rPr lang="en-US" dirty="0"/>
              <a:t> at any time before or after the aircraft has started maneuvering</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47</a:t>
            </a:fld>
            <a:endParaRPr lang="en-US" dirty="0"/>
          </a:p>
        </p:txBody>
      </p:sp>
    </p:spTree>
    <p:extLst>
      <p:ext uri="{BB962C8B-B14F-4D97-AF65-F5344CB8AC3E}">
        <p14:creationId xmlns:p14="http://schemas.microsoft.com/office/powerpoint/2010/main" val="3911841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TCAS/ACAS RA advisories (!Horizontal only!)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48</a:t>
            </a:fld>
            <a:endParaRPr lang="en-US" dirty="0"/>
          </a:p>
        </p:txBody>
      </p:sp>
      <p:pic>
        <p:nvPicPr>
          <p:cNvPr id="1026"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024420"/>
            <a:ext cx="5987118" cy="5409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38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classification</a:t>
            </a:r>
          </a:p>
        </p:txBody>
      </p:sp>
      <p:sp>
        <p:nvSpPr>
          <p:cNvPr id="3" name="Text Placeholder 2"/>
          <p:cNvSpPr>
            <a:spLocks noGrp="1"/>
          </p:cNvSpPr>
          <p:nvPr>
            <p:ph type="body" sz="quarter" idx="10"/>
          </p:nvPr>
        </p:nvSpPr>
        <p:spPr/>
        <p:txBody>
          <a:bodyPr/>
          <a:lstStyle/>
          <a:p>
            <a:pPr marL="0" indent="0">
              <a:buNone/>
            </a:pPr>
            <a:r>
              <a:rPr lang="en-US" dirty="0"/>
              <a:t>Space is separated into levels defined by boundaries:</a:t>
            </a:r>
          </a:p>
          <a:p>
            <a:pPr marL="0" indent="0">
              <a:buNone/>
            </a:pPr>
            <a:r>
              <a:rPr lang="en-US" i="1" u="sng" dirty="0"/>
              <a:t>Level C-F</a:t>
            </a:r>
            <a:r>
              <a:rPr lang="en-US" i="1" dirty="0"/>
              <a:t> 	</a:t>
            </a:r>
            <a:r>
              <a:rPr lang="en-US" dirty="0"/>
              <a:t>– altitude in 			Flight Levels			(FL)</a:t>
            </a:r>
          </a:p>
          <a:p>
            <a:pPr marL="0" indent="0">
              <a:buNone/>
            </a:pPr>
            <a:r>
              <a:rPr lang="en-US" i="1" u="sng" dirty="0"/>
              <a:t>Level G</a:t>
            </a:r>
            <a:r>
              <a:rPr lang="en-US" dirty="0"/>
              <a:t> 	– altitude in feet 	Above Ground Level 	(AGL)</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a:t>
            </a:fld>
            <a:endParaRPr lang="en-US" dirty="0"/>
          </a:p>
        </p:txBody>
      </p:sp>
      <p:pic>
        <p:nvPicPr>
          <p:cNvPr id="1026" name="Picture 2" descr="http://www.ivao.cz/downloads/LKCT_Flyin/rozdeleni_vzd_prostor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 y="2504888"/>
            <a:ext cx="4739779" cy="339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Arrow 4"/>
          <p:cNvSpPr/>
          <p:nvPr/>
        </p:nvSpPr>
        <p:spPr>
          <a:xfrm>
            <a:off x="5622968" y="4750025"/>
            <a:ext cx="2856489" cy="1277651"/>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Next slide</a:t>
            </a:r>
          </a:p>
        </p:txBody>
      </p:sp>
      <p:sp>
        <p:nvSpPr>
          <p:cNvPr id="6" name="Rounded Rectangle 5"/>
          <p:cNvSpPr/>
          <p:nvPr/>
        </p:nvSpPr>
        <p:spPr>
          <a:xfrm>
            <a:off x="5622968" y="2504888"/>
            <a:ext cx="2856489" cy="1115311"/>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Example of European Airspace classification</a:t>
            </a:r>
          </a:p>
          <a:p>
            <a:pPr algn="ctr"/>
            <a:r>
              <a:rPr lang="en-US" dirty="0"/>
              <a:t>(Czech republic)</a:t>
            </a:r>
          </a:p>
        </p:txBody>
      </p:sp>
    </p:spTree>
    <p:extLst>
      <p:ext uri="{BB962C8B-B14F-4D97-AF65-F5344CB8AC3E}">
        <p14:creationId xmlns:p14="http://schemas.microsoft.com/office/powerpoint/2010/main" val="279655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ACAS Xu Summary</a:t>
            </a:r>
          </a:p>
        </p:txBody>
      </p:sp>
      <p:sp>
        <p:nvSpPr>
          <p:cNvPr id="3" name="Text Placeholder 2"/>
          <p:cNvSpPr>
            <a:spLocks noGrp="1"/>
          </p:cNvSpPr>
          <p:nvPr>
            <p:ph type="body" sz="quarter" idx="10"/>
          </p:nvPr>
        </p:nvSpPr>
        <p:spPr/>
        <p:txBody>
          <a:bodyPr>
            <a:normAutofit fontScale="85000" lnSpcReduction="10000"/>
          </a:bodyPr>
          <a:lstStyle/>
          <a:p>
            <a:r>
              <a:rPr lang="en-US" dirty="0"/>
              <a:t>Safety – weather avoidance, mid air collisions</a:t>
            </a:r>
          </a:p>
          <a:p>
            <a:pPr lvl="1"/>
            <a:r>
              <a:rPr lang="en-US" dirty="0"/>
              <a:t>Strategic layer – flight planning (Hours/10</a:t>
            </a:r>
            <a:r>
              <a:rPr lang="en-US" baseline="30000" dirty="0"/>
              <a:t>ths</a:t>
            </a:r>
            <a:r>
              <a:rPr lang="en-US" dirty="0"/>
              <a:t> of minutes) [Mission plan]</a:t>
            </a:r>
          </a:p>
          <a:p>
            <a:pPr lvl="1"/>
            <a:r>
              <a:rPr lang="en-US" dirty="0"/>
              <a:t>Tactical layer – separation (10</a:t>
            </a:r>
            <a:r>
              <a:rPr lang="en-US" baseline="30000" dirty="0"/>
              <a:t>ths</a:t>
            </a:r>
            <a:r>
              <a:rPr lang="en-US" dirty="0"/>
              <a:t> of minutes/minutes) [Other systems]</a:t>
            </a:r>
          </a:p>
          <a:p>
            <a:pPr lvl="1"/>
            <a:r>
              <a:rPr lang="en-US" dirty="0"/>
              <a:t>Emergency layer – Collision avoidance  (10</a:t>
            </a:r>
            <a:r>
              <a:rPr lang="en-US" baseline="30000" dirty="0"/>
              <a:t>ths</a:t>
            </a:r>
            <a:r>
              <a:rPr lang="en-US" dirty="0"/>
              <a:t>  of seconds/seconds) (ACAS)</a:t>
            </a:r>
          </a:p>
          <a:p>
            <a:endParaRPr lang="en-US" dirty="0"/>
          </a:p>
          <a:p>
            <a:r>
              <a:rPr lang="en-US" dirty="0"/>
              <a:t>ACAS X merits to TCAS II limitations</a:t>
            </a:r>
          </a:p>
          <a:p>
            <a:pPr lvl="1"/>
            <a:r>
              <a:rPr lang="en-US" dirty="0"/>
              <a:t>Reducing nuisance alert rate while improving safety</a:t>
            </a:r>
          </a:p>
          <a:p>
            <a:pPr lvl="1"/>
            <a:r>
              <a:rPr lang="en-US" dirty="0"/>
              <a:t>New classes of users/Adaptation to new operations</a:t>
            </a:r>
          </a:p>
          <a:p>
            <a:pPr lvl="1"/>
            <a:r>
              <a:rPr lang="en-US" dirty="0"/>
              <a:t>Adaptable system allowing different sensors configuration</a:t>
            </a:r>
          </a:p>
          <a:p>
            <a:pPr lvl="1"/>
            <a:r>
              <a:rPr lang="en-US" dirty="0"/>
              <a:t>Backward compatibility with TCAS II</a:t>
            </a:r>
          </a:p>
          <a:p>
            <a:pPr lvl="1"/>
            <a:endParaRPr lang="en-US" dirty="0"/>
          </a:p>
          <a:p>
            <a:r>
              <a:rPr lang="en-US" dirty="0"/>
              <a:t>ACAS Xu should guarantee that UAV system does not enter RA zone of manned aviation</a:t>
            </a:r>
          </a:p>
          <a:p>
            <a:endParaRPr lang="en-US" dirty="0"/>
          </a:p>
          <a:p>
            <a:r>
              <a:rPr lang="en-US" dirty="0"/>
              <a:t>ACAS Xu provides look-up table for avoidance maneuvers on horizontal/vertical separation level, which determines vehicle behavior during avoidance</a:t>
            </a:r>
          </a:p>
          <a:p>
            <a:endParaRPr lang="en-US" dirty="0"/>
          </a:p>
          <a:p>
            <a:r>
              <a:rPr lang="en-US" dirty="0"/>
              <a:t>ACAS Xu is designed for big UAVs which are equipped with Transponder</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49</a:t>
            </a:fld>
            <a:endParaRPr lang="en-US" dirty="0"/>
          </a:p>
        </p:txBody>
      </p:sp>
    </p:spTree>
    <p:extLst>
      <p:ext uri="{BB962C8B-B14F-4D97-AF65-F5344CB8AC3E}">
        <p14:creationId xmlns:p14="http://schemas.microsoft.com/office/powerpoint/2010/main" val="1136665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sz="quarter" idx="10"/>
          </p:nvPr>
        </p:nvSpPr>
        <p:spPr/>
        <p:txBody>
          <a:bodyPr/>
          <a:lstStyle/>
          <a:p>
            <a:pPr marL="0" indent="0">
              <a:buNone/>
            </a:pPr>
            <a:r>
              <a:rPr lang="en-US" b="1" i="1" u="sng" dirty="0"/>
              <a:t>Room for improvement:</a:t>
            </a:r>
          </a:p>
          <a:p>
            <a:r>
              <a:rPr lang="en-US" dirty="0"/>
              <a:t>Emergency autonomous avoidance maneuvers in short term collision situations</a:t>
            </a:r>
          </a:p>
          <a:p>
            <a:pPr lvl="1"/>
            <a:r>
              <a:rPr lang="en-US" dirty="0"/>
              <a:t>When future implementation of ACAS-XU fails,</a:t>
            </a:r>
          </a:p>
          <a:p>
            <a:pPr lvl="1"/>
            <a:r>
              <a:rPr lang="en-US" dirty="0"/>
              <a:t>When maneuver set for ACAS-XU is incompatible with vehicle dynamics</a:t>
            </a:r>
          </a:p>
          <a:p>
            <a:endParaRPr lang="en-US" dirty="0"/>
          </a:p>
          <a:p>
            <a:r>
              <a:rPr lang="en-US" dirty="0"/>
              <a:t>Long term trajectory planning including “virtual obstacles” </a:t>
            </a:r>
          </a:p>
          <a:p>
            <a:pPr lvl="1"/>
            <a:r>
              <a:rPr lang="en-US" dirty="0"/>
              <a:t>Avoid restricted flight areas</a:t>
            </a:r>
          </a:p>
          <a:p>
            <a:pPr lvl="1"/>
            <a:r>
              <a:rPr lang="en-US" dirty="0"/>
              <a:t>Avoid weather obstacles</a:t>
            </a:r>
          </a:p>
          <a:p>
            <a:endParaRPr lang="en-US" dirty="0"/>
          </a:p>
          <a:p>
            <a:r>
              <a:rPr lang="en-US" dirty="0"/>
              <a:t>Rules of air and ”Right of the way” amendment </a:t>
            </a:r>
          </a:p>
          <a:p>
            <a:pPr lvl="1"/>
            <a:r>
              <a:rPr lang="en-US" dirty="0"/>
              <a:t>The rules of the air needs to be amended to define UAV classes </a:t>
            </a:r>
          </a:p>
          <a:p>
            <a:pPr lvl="1"/>
            <a:r>
              <a:rPr lang="en-US" dirty="0"/>
              <a:t>The behavior patterns for UAV classes needs additional parameters</a:t>
            </a:r>
          </a:p>
          <a:p>
            <a:pPr lvl="1"/>
            <a:r>
              <a:rPr lang="en-US" dirty="0"/>
              <a:t>The vertical separation (right-up/down) must be added for UAVs</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50</a:t>
            </a:fld>
            <a:endParaRPr lang="en-US" dirty="0"/>
          </a:p>
        </p:txBody>
      </p:sp>
    </p:spTree>
    <p:extLst>
      <p:ext uri="{BB962C8B-B14F-4D97-AF65-F5344CB8AC3E}">
        <p14:creationId xmlns:p14="http://schemas.microsoft.com/office/powerpoint/2010/main" val="2513111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 Session</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51</a:t>
            </a:fld>
            <a:endParaRPr lang="en-US" dirty="0"/>
          </a:p>
        </p:txBody>
      </p:sp>
      <p:pic>
        <p:nvPicPr>
          <p:cNvPr id="1026" name="Picture 2" descr="Výsledok vyhľadávania obrázkov pre dopyt questions answers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 y="856420"/>
            <a:ext cx="28575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ýsledok vyhľadávania obrázkov pre dopyt questions answers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75" y="832593"/>
            <a:ext cx="4819650" cy="2886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ýsledok vyhľadávania obrázkov pre dopyt questions answers 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78" y="3694841"/>
            <a:ext cx="4347991" cy="25399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ýsledok vyhľadávania obrázkov pre dopyt questions answers pi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0754" y="3865490"/>
            <a:ext cx="3236183" cy="215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887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classification (Detail)</a:t>
            </a:r>
          </a:p>
        </p:txBody>
      </p:sp>
      <p:sp>
        <p:nvSpPr>
          <p:cNvPr id="3" name="Text Placeholder 2"/>
          <p:cNvSpPr>
            <a:spLocks noGrp="1"/>
          </p:cNvSpPr>
          <p:nvPr>
            <p:ph type="body" sz="quarter" idx="10"/>
          </p:nvPr>
        </p:nvSpPr>
        <p:spPr/>
        <p:txBody>
          <a:bodyPr/>
          <a:lstStyle/>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5</a:t>
            </a:fld>
            <a:endParaRPr lang="en-US" dirty="0"/>
          </a:p>
        </p:txBody>
      </p:sp>
      <p:pic>
        <p:nvPicPr>
          <p:cNvPr id="1026" name="Picture 2" descr="http://www.ivao.cz/downloads/LKCT_Flyin/rozdeleni_vzd_prostor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10" y="856420"/>
            <a:ext cx="7832468" cy="561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34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levels for UAV operations</a:t>
            </a:r>
          </a:p>
        </p:txBody>
      </p:sp>
      <p:sp>
        <p:nvSpPr>
          <p:cNvPr id="3" name="Text Placeholder 2"/>
          <p:cNvSpPr>
            <a:spLocks noGrp="1"/>
          </p:cNvSpPr>
          <p:nvPr>
            <p:ph type="body" sz="quarter" idx="10"/>
          </p:nvPr>
        </p:nvSpPr>
        <p:spPr>
          <a:xfrm>
            <a:off x="514350" y="1295400"/>
            <a:ext cx="8002588" cy="5087938"/>
          </a:xfrm>
        </p:spPr>
        <p:txBody>
          <a:bodyPr/>
          <a:lstStyle/>
          <a:p>
            <a:pPr marL="0" indent="0">
              <a:buNone/>
            </a:pPr>
            <a:r>
              <a:rPr lang="en-US" b="1" dirty="0"/>
              <a:t>ICAO airspace classification:</a:t>
            </a:r>
          </a:p>
          <a:p>
            <a:r>
              <a:rPr lang="en-US" b="1" dirty="0"/>
              <a:t>Class F(E)</a:t>
            </a:r>
            <a:r>
              <a:rPr lang="en-US" dirty="0"/>
              <a:t>: Operations may be conducted under IFR or VFR. ATC separation will be provided, so far as practical, to aircraft operating under IFR. Traffic Information may be given as far as is practical in respect of other flights.</a:t>
            </a:r>
          </a:p>
          <a:p>
            <a:r>
              <a:rPr lang="en-US" b="1" dirty="0"/>
              <a:t>Class G</a:t>
            </a:r>
            <a:r>
              <a:rPr lang="en-US" dirty="0"/>
              <a:t>: Operations may be conducted only under VFR. ATC has no authority but VFR minimums are to be known by pilots. Traffic Information may be given as far as is practical in respect of other flights.</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6</a:t>
            </a:fld>
            <a:endParaRPr lang="en-US" dirty="0"/>
          </a:p>
        </p:txBody>
      </p:sp>
      <p:pic>
        <p:nvPicPr>
          <p:cNvPr id="6" name="Picture 5"/>
          <p:cNvPicPr>
            <a:picLocks noChangeAspect="1"/>
          </p:cNvPicPr>
          <p:nvPr/>
        </p:nvPicPr>
        <p:blipFill>
          <a:blip r:embed="rId2"/>
          <a:stretch>
            <a:fillRect/>
          </a:stretch>
        </p:blipFill>
        <p:spPr>
          <a:xfrm>
            <a:off x="210344" y="4307417"/>
            <a:ext cx="8610600" cy="2171700"/>
          </a:xfrm>
          <a:prstGeom prst="rect">
            <a:avLst/>
          </a:prstGeom>
        </p:spPr>
      </p:pic>
    </p:spTree>
    <p:extLst>
      <p:ext uri="{BB962C8B-B14F-4D97-AF65-F5344CB8AC3E}">
        <p14:creationId xmlns:p14="http://schemas.microsoft.com/office/powerpoint/2010/main" val="982351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mission types and constraints</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7</a:t>
            </a:fld>
            <a:endParaRPr lang="en-US" dirty="0"/>
          </a:p>
        </p:txBody>
      </p:sp>
      <p:pic>
        <p:nvPicPr>
          <p:cNvPr id="6146" name="Picture 2" descr="http://halaschool.com/wp-content/uploads/2014/06/mission_state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7" y="856420"/>
            <a:ext cx="7656965" cy="558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90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Surveillance and reconnaissance tasks</a:t>
            </a:r>
          </a:p>
        </p:txBody>
      </p:sp>
      <p:sp>
        <p:nvSpPr>
          <p:cNvPr id="3" name="Text Placeholder 2"/>
          <p:cNvSpPr>
            <a:spLocks noGrp="1"/>
          </p:cNvSpPr>
          <p:nvPr>
            <p:ph type="body" sz="quarter" idx="10"/>
          </p:nvPr>
        </p:nvSpPr>
        <p:spPr>
          <a:xfrm>
            <a:off x="514350" y="1074738"/>
            <a:ext cx="3186793" cy="5308600"/>
          </a:xfrm>
        </p:spPr>
        <p:txBody>
          <a:bodyPr/>
          <a:lstStyle/>
          <a:p>
            <a:pPr marL="0" indent="0">
              <a:buNone/>
            </a:pPr>
            <a:r>
              <a:rPr lang="en-US" b="1" dirty="0"/>
              <a:t>Goals:</a:t>
            </a:r>
          </a:p>
          <a:p>
            <a:r>
              <a:rPr lang="en-US" dirty="0"/>
              <a:t>Cover most of the area</a:t>
            </a:r>
          </a:p>
          <a:p>
            <a:r>
              <a:rPr lang="en-US" dirty="0"/>
              <a:t>Stay safe</a:t>
            </a:r>
          </a:p>
          <a:p>
            <a:pPr marL="0" indent="0">
              <a:buNone/>
            </a:pPr>
            <a:endParaRPr lang="en-US" dirty="0"/>
          </a:p>
          <a:p>
            <a:pPr marL="0" indent="0">
              <a:buNone/>
            </a:pPr>
            <a:r>
              <a:rPr lang="en-US" b="1" dirty="0"/>
              <a:t>Long term plan:</a:t>
            </a:r>
          </a:p>
          <a:p>
            <a:r>
              <a:rPr lang="en-US" dirty="0"/>
              <a:t>Generate surveillance plan (Fotios Balampanis USE)</a:t>
            </a:r>
          </a:p>
          <a:p>
            <a:pPr marL="0" indent="0">
              <a:buNone/>
            </a:pPr>
            <a:endParaRPr lang="en-US" dirty="0"/>
          </a:p>
          <a:p>
            <a:pPr marL="0" indent="0">
              <a:buNone/>
            </a:pPr>
            <a:r>
              <a:rPr lang="en-US" b="1" dirty="0"/>
              <a:t>Short term avoidance:</a:t>
            </a:r>
          </a:p>
          <a:p>
            <a:r>
              <a:rPr lang="en-US" dirty="0"/>
              <a:t>Avoid intermediate obstacles</a:t>
            </a:r>
          </a:p>
          <a:p>
            <a:r>
              <a:rPr lang="en-US" dirty="0"/>
              <a:t>Maintain maximal scanning height</a:t>
            </a:r>
          </a:p>
          <a:p>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8</a:t>
            </a:fld>
            <a:endParaRPr lang="en-US" dirty="0"/>
          </a:p>
        </p:txBody>
      </p:sp>
      <p:pic>
        <p:nvPicPr>
          <p:cNvPr id="5122" name="Picture 2" descr="Výsledok vyhľadávania obrázkov pre dopyt UAV mi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321" y="1074738"/>
            <a:ext cx="5334679" cy="533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508295"/>
      </p:ext>
    </p:extLst>
  </p:cSld>
  <p:clrMapOvr>
    <a:masterClrMapping/>
  </p:clrMapOvr>
</p:sld>
</file>

<file path=ppt/theme/theme1.xml><?xml version="1.0" encoding="utf-8"?>
<a:theme xmlns:a="http://schemas.openxmlformats.org/drawingml/2006/main" name="Honeywell PPT Template V3.1">
  <a:themeElements>
    <a:clrScheme name="Honeywell Branded Colors">
      <a:dk1>
        <a:srgbClr val="000000"/>
      </a:dk1>
      <a:lt1>
        <a:srgbClr val="FFFFFF"/>
      </a:lt1>
      <a:dk2>
        <a:srgbClr val="E1261C"/>
      </a:dk2>
      <a:lt2>
        <a:srgbClr val="FFFFFF"/>
      </a:lt2>
      <a:accent1>
        <a:srgbClr val="000000"/>
      </a:accent1>
      <a:accent2>
        <a:srgbClr val="707070"/>
      </a:accent2>
      <a:accent3>
        <a:srgbClr val="E1261C"/>
      </a:accent3>
      <a:accent4>
        <a:srgbClr val="F37021"/>
      </a:accent4>
      <a:accent5>
        <a:srgbClr val="FFC627"/>
      </a:accent5>
      <a:accent6>
        <a:srgbClr val="1792E5"/>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cmpd="sng">
          <a:solidFill>
            <a:srgbClr val="7F7F7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 V3.potx" id="{072A8F60-D587-4413-B71E-E25EEABC022A}" vid="{B20B907B-3418-4DD6-9F59-155B2CCB7323}"/>
    </a:ext>
  </a:extLst>
</a:theme>
</file>

<file path=ppt/theme/theme2.xml><?xml version="1.0" encoding="utf-8"?>
<a:theme xmlns:a="http://schemas.openxmlformats.org/drawingml/2006/main" name="Honeywell Single Image Cover">
  <a:themeElements>
    <a:clrScheme name="Honeywell Branded Colors">
      <a:dk1>
        <a:srgbClr val="000000"/>
      </a:dk1>
      <a:lt1>
        <a:srgbClr val="FFFFFF"/>
      </a:lt1>
      <a:dk2>
        <a:srgbClr val="E1261C"/>
      </a:dk2>
      <a:lt2>
        <a:srgbClr val="FFFFFF"/>
      </a:lt2>
      <a:accent1>
        <a:srgbClr val="000000"/>
      </a:accent1>
      <a:accent2>
        <a:srgbClr val="707070"/>
      </a:accent2>
      <a:accent3>
        <a:srgbClr val="E1261C"/>
      </a:accent3>
      <a:accent4>
        <a:srgbClr val="F37021"/>
      </a:accent4>
      <a:accent5>
        <a:srgbClr val="FFC627"/>
      </a:accent5>
      <a:accent6>
        <a:srgbClr val="1792E5"/>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cmpd="sng">
          <a:solidFill>
            <a:srgbClr val="7F7F7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 V3.potx" id="{072A8F60-D587-4413-B71E-E25EEABC022A}" vid="{17ACCB79-F649-486A-8E6B-DEA61A7D2916}"/>
    </a:ext>
  </a:extLst>
</a:theme>
</file>

<file path=ppt/theme/theme3.xml><?xml version="1.0" encoding="utf-8"?>
<a:theme xmlns:a="http://schemas.openxmlformats.org/drawingml/2006/main" name="Honeywell Theme">
  <a:themeElements>
    <a:clrScheme name="Honeywell Branded Colors">
      <a:dk1>
        <a:srgbClr val="000000"/>
      </a:dk1>
      <a:lt1>
        <a:srgbClr val="FFFFFF"/>
      </a:lt1>
      <a:dk2>
        <a:srgbClr val="E1261C"/>
      </a:dk2>
      <a:lt2>
        <a:srgbClr val="FFFFFF"/>
      </a:lt2>
      <a:accent1>
        <a:srgbClr val="000000"/>
      </a:accent1>
      <a:accent2>
        <a:srgbClr val="707070"/>
      </a:accent2>
      <a:accent3>
        <a:srgbClr val="E1261C"/>
      </a:accent3>
      <a:accent4>
        <a:srgbClr val="F37021"/>
      </a:accent4>
      <a:accent5>
        <a:srgbClr val="FFC627"/>
      </a:accent5>
      <a:accent6>
        <a:srgbClr val="1792E5"/>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9525"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1">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 V3.potx" id="{072A8F60-D587-4413-B71E-E25EEABC022A}" vid="{34FDE730-04EA-4F4E-A193-E4B89531D62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EB125E098E7F49A0205A16AC239CE8" ma:contentTypeVersion="0" ma:contentTypeDescription="Create a new document." ma:contentTypeScope="" ma:versionID="73d8c0722a46478c40824ebff996163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A711268-4532-4FB9-8196-23D231793A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62AEA34-0FE5-4161-8619-2C42421968B4}">
  <ds:schemaRefs>
    <ds:schemaRef ds:uri="http://purl.org/dc/term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Honeywell PPT Template V3.1</Template>
  <TotalTime>6820</TotalTime>
  <Words>2024</Words>
  <Application>Microsoft Office PowerPoint</Application>
  <PresentationFormat>On-screen Show (4:3)</PresentationFormat>
  <Paragraphs>345</Paragraphs>
  <Slides>52</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52</vt:i4>
      </vt:variant>
    </vt:vector>
  </HeadingPairs>
  <TitlesOfParts>
    <vt:vector size="64" baseType="lpstr">
      <vt:lpstr>Arial</vt:lpstr>
      <vt:lpstr>Calibri</vt:lpstr>
      <vt:lpstr>Cambria Math</vt:lpstr>
      <vt:lpstr>Courier New</vt:lpstr>
      <vt:lpstr>Helvetica 55 Roman</vt:lpstr>
      <vt:lpstr>Helvetica Neue</vt:lpstr>
      <vt:lpstr>HelveticaNeue BoldCond</vt:lpstr>
      <vt:lpstr>HelveticaNeue MediumCond</vt:lpstr>
      <vt:lpstr>Wingdings</vt:lpstr>
      <vt:lpstr>Honeywell PPT Template V3.1</vt:lpstr>
      <vt:lpstr>Honeywell Single Image Cover</vt:lpstr>
      <vt:lpstr>Honeywell Theme</vt:lpstr>
      <vt:lpstr>PowerPoint Presentation</vt:lpstr>
      <vt:lpstr>Content</vt:lpstr>
      <vt:lpstr>Introduction</vt:lpstr>
      <vt:lpstr>Airspace classification</vt:lpstr>
      <vt:lpstr>Airspace classification</vt:lpstr>
      <vt:lpstr>Airspace classification (Detail)</vt:lpstr>
      <vt:lpstr>Airspace levels for UAV operations</vt:lpstr>
      <vt:lpstr>Expected mission types and constraints</vt:lpstr>
      <vt:lpstr>Surveillance and reconnaissance tasks</vt:lpstr>
      <vt:lpstr>Low altitude flight</vt:lpstr>
      <vt:lpstr>Package delivery</vt:lpstr>
      <vt:lpstr>Constraints and rules in non-segregated air space</vt:lpstr>
      <vt:lpstr>Airspace level constraints</vt:lpstr>
      <vt:lpstr>Example of air traffic constraints</vt:lpstr>
      <vt:lpstr>Traffic constraints</vt:lpstr>
      <vt:lpstr>Weather constraints</vt:lpstr>
      <vt:lpstr>Manned aviation constraints summary</vt:lpstr>
      <vt:lpstr>Manned aviation constraints impact on UAV</vt:lpstr>
      <vt:lpstr>Intruder avoidance priority</vt:lpstr>
      <vt:lpstr>Rules of the air – “Right of the way”</vt:lpstr>
      <vt:lpstr>Aviation classes for immediate avoidance</vt:lpstr>
      <vt:lpstr>Aviation classes for immediate avoidance</vt:lpstr>
      <vt:lpstr>Aviation classes for immediate avoidance</vt:lpstr>
      <vt:lpstr>Proposed unmanned aviation classes</vt:lpstr>
      <vt:lpstr>Right of the way rules</vt:lpstr>
      <vt:lpstr>Converging aircrafts of the same category</vt:lpstr>
      <vt:lpstr>Converging aircrafts of the same category</vt:lpstr>
      <vt:lpstr>Converging aircrafts of the same category</vt:lpstr>
      <vt:lpstr>Converging aircrafts of the same category</vt:lpstr>
      <vt:lpstr>Overtaking aircraft of the same category</vt:lpstr>
      <vt:lpstr>Overtaking aircraft of the same category</vt:lpstr>
      <vt:lpstr>Overtaking aircraft of the same category</vt:lpstr>
      <vt:lpstr>Overtaking aircraft of the same category</vt:lpstr>
      <vt:lpstr>Head on approach of same category</vt:lpstr>
      <vt:lpstr>Head on approach of same category</vt:lpstr>
      <vt:lpstr>Approaching a runway of same category</vt:lpstr>
      <vt:lpstr>Approaching a runway of same category</vt:lpstr>
      <vt:lpstr>Approaching a runway of same category</vt:lpstr>
      <vt:lpstr>Approaching a runway of same category</vt:lpstr>
      <vt:lpstr>Approaching a runway of same category</vt:lpstr>
      <vt:lpstr>Approaching a runway of same category</vt:lpstr>
      <vt:lpstr>Summary - Right of the way</vt:lpstr>
      <vt:lpstr>ACAS-Xu (Next generation safety framework)</vt:lpstr>
      <vt:lpstr>What is ACAS-X</vt:lpstr>
      <vt:lpstr>ACAS X_A vs. ACAS X_U</vt:lpstr>
      <vt:lpstr>ACAS X_A vs. ACAS X_U</vt:lpstr>
      <vt:lpstr>ACAS X_A vs. ACAS X_U</vt:lpstr>
      <vt:lpstr>Automatic response downfall</vt:lpstr>
      <vt:lpstr>TCAS/ACAS RA advisories (!Horizontal only!)</vt:lpstr>
      <vt:lpstr>ACAS Xu Summary</vt:lpstr>
      <vt:lpstr>Conclusion</vt:lpstr>
      <vt:lpstr>Q&amp;A Session</vt:lpstr>
    </vt:vector>
  </TitlesOfParts>
  <Company>Honeywell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Gomola, Alojz</dc:creator>
  <cp:lastModifiedBy>Gomola, Alojz (Alojz Gomola)</cp:lastModifiedBy>
  <cp:revision>476</cp:revision>
  <cp:lastPrinted>2015-07-29T21:30:37Z</cp:lastPrinted>
  <dcterms:created xsi:type="dcterms:W3CDTF">2017-01-12T09:40:33Z</dcterms:created>
  <dcterms:modified xsi:type="dcterms:W3CDTF">2017-12-22T14:45:41Z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0x01010001EB125E098E7F49A0205A16AC239CE8</vt:lpwstr>
  </property>
  <property fmtid="{D5CDD505-2E9C-101B-9397-08002B2CF9AE}" pid="3" name="Source">
    <vt:lpwstr>8f9874da50388e0acb1f5bab1b4b753b</vt:lpwstr>
  </property>
</Properties>
</file>